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83" r:id="rId6"/>
    <p:sldId id="284" r:id="rId7"/>
    <p:sldId id="307" r:id="rId8"/>
    <p:sldId id="287" r:id="rId9"/>
    <p:sldId id="289" r:id="rId10"/>
    <p:sldId id="290" r:id="rId11"/>
    <p:sldId id="291" r:id="rId12"/>
    <p:sldId id="296" r:id="rId13"/>
    <p:sldId id="299" r:id="rId14"/>
    <p:sldId id="310" r:id="rId15"/>
    <p:sldId id="305" r:id="rId16"/>
    <p:sldId id="303" r:id="rId17"/>
    <p:sldId id="304" r:id="rId18"/>
    <p:sldId id="306" r:id="rId19"/>
    <p:sldId id="273" r:id="rId20"/>
    <p:sldId id="309" r:id="rId21"/>
    <p:sldId id="294" r:id="rId22"/>
    <p:sldId id="297" r:id="rId23"/>
    <p:sldId id="293" r:id="rId24"/>
    <p:sldId id="302" r:id="rId25"/>
    <p:sldId id="286" r:id="rId26"/>
    <p:sldId id="300" r:id="rId27"/>
    <p:sldId id="298" r:id="rId28"/>
    <p:sldId id="301" r:id="rId29"/>
    <p:sldId id="308" r:id="rId30"/>
    <p:sldId id="282" r:id="rId31"/>
    <p:sldId id="264" r:id="rId32"/>
    <p:sldId id="274" r:id="rId33"/>
    <p:sldId id="276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73" autoAdjust="0"/>
    <p:restoredTop sz="86355" autoAdjust="0"/>
  </p:normalViewPr>
  <p:slideViewPr>
    <p:cSldViewPr>
      <p:cViewPr varScale="1">
        <p:scale>
          <a:sx n="70" d="100"/>
          <a:sy n="70" d="100"/>
        </p:scale>
        <p:origin x="-270" y="-96"/>
      </p:cViewPr>
      <p:guideLst>
        <p:guide orient="horz" pos="4201"/>
        <p:guide pos="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158EF-503D-4EBA-AA50-11C05F791D10}" type="datetimeFigureOut">
              <a:rPr kumimoji="1" lang="ja-JP" altLang="en-US" smtClean="0"/>
              <a:pPr/>
              <a:t>2009/8/30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380BB-941C-40CD-A2B5-25E9968DFA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80BB-941C-40CD-A2B5-25E9968DFAA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ctr">
              <a:buNone/>
              <a:defRPr sz="4000" b="1" cap="none">
                <a:solidFill>
                  <a:srgbClr val="FFFF00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214282" y="6513670"/>
            <a:ext cx="5293382" cy="274320"/>
          </a:xfrm>
        </p:spPr>
        <p:txBody>
          <a:bodyPr vert="horz" rtlCol="0"/>
          <a:lstStyle>
            <a:lvl1pPr algn="l">
              <a:defRPr/>
            </a:lvl1pPr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図プレースホル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B4C7092-352A-4739-A7E3-42FB288B8BD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 thruBlk="1"/>
  </p:transition>
  <p:hf hdr="0"/>
  <p:txStyles>
    <p:titleStyle>
      <a:lvl1pPr marL="54864" algn="r" rtl="0" eaLnBrk="1" latinLnBrk="0" hangingPunct="1">
        <a:spcBef>
          <a:spcPct val="0"/>
        </a:spcBef>
        <a:buNone/>
        <a:defRPr kumimoji="1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altLang="ja-JP" b="1" dirty="0" err="1" smtClean="0"/>
              <a:t>WindowsMobile</a:t>
            </a:r>
            <a:r>
              <a:rPr lang="ja-JP" altLang="en-US" b="1" dirty="0" smtClean="0"/>
              <a:t>開発を</a:t>
            </a:r>
            <a:r>
              <a:rPr lang="en-US" altLang="ja-JP" b="1" dirty="0" smtClean="0"/>
              <a:t>256</a:t>
            </a:r>
            <a:r>
              <a:rPr lang="ja-JP" altLang="en-US" b="1" dirty="0" smtClean="0"/>
              <a:t>倍快適にする言語 </a:t>
            </a:r>
            <a:r>
              <a:rPr lang="en-US" altLang="ja-JP" b="1" dirty="0" err="1" smtClean="0"/>
              <a:t>Lua</a:t>
            </a:r>
            <a:endParaRPr lang="en-US" altLang="ja-JP" b="1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133600" y="3143248"/>
            <a:ext cx="6560234" cy="2000264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t</a:t>
            </a:r>
            <a:r>
              <a:rPr kumimoji="1" lang="en-US" altLang="ja-JP" dirty="0" err="1" smtClean="0"/>
              <a:t>akke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9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 dirty="0"/>
          </a:p>
        </p:txBody>
      </p:sp>
      <p:sp>
        <p:nvSpPr>
          <p:cNvPr id="10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ja-JP" altLang="en-US" sz="1300" smtClean="0"/>
              <a:t>スマートフォン勉強会</a:t>
            </a:r>
            <a:r>
              <a:rPr kumimoji="1" lang="en-US" altLang="ja-JP" sz="1300" smtClean="0"/>
              <a:t>@</a:t>
            </a:r>
            <a:r>
              <a:rPr kumimoji="1" lang="ja-JP" altLang="en-US" sz="1300" smtClean="0"/>
              <a:t>関東</a:t>
            </a:r>
            <a:r>
              <a:rPr kumimoji="1" lang="en-US" altLang="ja-JP" sz="1300" smtClean="0"/>
              <a:t>#2</a:t>
            </a:r>
            <a:endParaRPr kumimoji="1" lang="ja-JP" altLang="en-US" sz="13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Lua</a:t>
            </a:r>
            <a:r>
              <a:rPr lang="ja-JP" altLang="en-US" dirty="0" smtClean="0"/>
              <a:t>知ってた人？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Lua</a:t>
            </a:r>
            <a:r>
              <a:rPr lang="ja-JP" altLang="en-US" dirty="0" smtClean="0"/>
              <a:t>とは？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pic>
        <p:nvPicPr>
          <p:cNvPr id="8" name="Picture 9" descr="D:\TEMP\Temporary Internet Files\Content.IE5\D4KMS1MF\MPj043955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428868"/>
            <a:ext cx="2071702" cy="31031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アプリケーションプログラムを拡張するために設計された、軽くてパワフルなプログラミング言語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lvl="1"/>
            <a:r>
              <a:rPr lang="ja-JP" altLang="en-US" sz="2000" dirty="0" smtClean="0"/>
              <a:t>ブラジル製「ポルトガル語で月」</a:t>
            </a:r>
          </a:p>
          <a:p>
            <a:pPr lvl="1"/>
            <a:r>
              <a:rPr lang="ja-JP" altLang="en-US" sz="2000" dirty="0" smtClean="0"/>
              <a:t>手続き型言語 ⇒ </a:t>
            </a:r>
            <a:r>
              <a:rPr lang="ja-JP" altLang="en-US" sz="2000" dirty="0" smtClean="0">
                <a:solidFill>
                  <a:srgbClr val="FFFF00"/>
                </a:solidFill>
              </a:rPr>
              <a:t>オブジェクト指向</a:t>
            </a:r>
            <a:r>
              <a:rPr lang="ja-JP" altLang="en-US" sz="2000" dirty="0" smtClean="0"/>
              <a:t>、</a:t>
            </a:r>
            <a:r>
              <a:rPr lang="ja-JP" altLang="en-US" sz="2000" dirty="0" smtClean="0">
                <a:solidFill>
                  <a:srgbClr val="FFFF00"/>
                </a:solidFill>
              </a:rPr>
              <a:t>関数型</a:t>
            </a:r>
            <a:r>
              <a:rPr lang="ja-JP" altLang="en-US" sz="2000" dirty="0" smtClean="0"/>
              <a:t>にも擬態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変態</a:t>
            </a:r>
            <a:r>
              <a:rPr lang="en-US" altLang="ja-JP" sz="2000" dirty="0" smtClean="0"/>
              <a:t>)</a:t>
            </a:r>
          </a:p>
          <a:p>
            <a:pPr lvl="1"/>
            <a:r>
              <a:rPr lang="en-US" altLang="ja-JP" sz="2000" dirty="0" smtClean="0"/>
              <a:t>JavaScript</a:t>
            </a:r>
            <a:r>
              <a:rPr lang="ja-JP" altLang="en-US" sz="2000" dirty="0" smtClean="0"/>
              <a:t>に似た思想</a:t>
            </a:r>
          </a:p>
          <a:p>
            <a:pPr lvl="1"/>
            <a:r>
              <a:rPr lang="ja-JP" altLang="en-US" sz="2000" dirty="0" smtClean="0"/>
              <a:t>バイトコードにコンパイルされ、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Lua</a:t>
            </a:r>
            <a:r>
              <a:rPr lang="en-US" altLang="ja-JP" sz="2000" dirty="0" smtClean="0">
                <a:solidFill>
                  <a:srgbClr val="FFFF00"/>
                </a:solidFill>
              </a:rPr>
              <a:t> VM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で実行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速い：モノによっては</a:t>
            </a:r>
            <a:r>
              <a:rPr lang="en-US" altLang="ja-JP" sz="2000" dirty="0" smtClean="0"/>
              <a:t>PHP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倍、</a:t>
            </a:r>
            <a:r>
              <a:rPr lang="en-US" altLang="ja-JP" sz="2000" dirty="0" smtClean="0"/>
              <a:t>Ruby1.9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30</a:t>
            </a:r>
            <a:r>
              <a:rPr lang="ja-JP" altLang="en-US" sz="2000" dirty="0" smtClean="0"/>
              <a:t>倍に。</a:t>
            </a:r>
            <a:endParaRPr lang="en-US" altLang="ja-JP" sz="2000" dirty="0" smtClean="0"/>
          </a:p>
          <a:p>
            <a:r>
              <a:rPr lang="ja-JP" altLang="en-US" sz="2800" dirty="0" smtClean="0"/>
              <a:t>こんなところに！</a:t>
            </a:r>
            <a:endParaRPr lang="en-US" altLang="ja-JP" sz="2800" dirty="0" smtClean="0"/>
          </a:p>
          <a:p>
            <a:pPr lvl="1"/>
            <a:r>
              <a:rPr lang="en-US" altLang="ja-JP" sz="2000" dirty="0" smtClean="0"/>
              <a:t>Adobe Photoshop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Lightroom</a:t>
            </a:r>
            <a:endParaRPr lang="en-US" altLang="ja-JP" sz="2000" dirty="0" smtClean="0">
              <a:solidFill>
                <a:srgbClr val="FFFF00"/>
              </a:solidFill>
            </a:endParaRPr>
          </a:p>
          <a:p>
            <a:pPr lvl="1"/>
            <a:r>
              <a:rPr lang="en-US" altLang="ja-JP" sz="2000" dirty="0" smtClean="0"/>
              <a:t>Strata 3D</a:t>
            </a:r>
          </a:p>
          <a:p>
            <a:pPr lvl="1"/>
            <a:r>
              <a:rPr lang="en-US" altLang="ja-JP" sz="2000" dirty="0" smtClean="0">
                <a:solidFill>
                  <a:srgbClr val="FFFF00"/>
                </a:solidFill>
              </a:rPr>
              <a:t>World of 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Warcraft</a:t>
            </a:r>
            <a:r>
              <a:rPr lang="en-US" altLang="ja-JP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WoW</a:t>
            </a:r>
            <a:r>
              <a:rPr lang="en-US" altLang="ja-JP" sz="2000" dirty="0" smtClean="0"/>
              <a:t>)</a:t>
            </a:r>
          </a:p>
          <a:p>
            <a:pPr lvl="1"/>
            <a:r>
              <a:rPr lang="ja-JP" altLang="en-US" sz="2000" dirty="0" smtClean="0"/>
              <a:t>ソニック ワールドアドベンチャー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Lua</a:t>
            </a:r>
            <a:r>
              <a:rPr kumimoji="1" lang="ja-JP" altLang="en-US" dirty="0" smtClean="0"/>
              <a:t>とは？</a:t>
            </a:r>
            <a:r>
              <a:rPr kumimoji="1" lang="en-US" altLang="ja-JP" dirty="0" smtClean="0"/>
              <a:t>(2/2)</a:t>
            </a:r>
            <a:endParaRPr kumimoji="1" lang="ja-JP" alt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57166"/>
            <a:ext cx="1000132" cy="9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Lua</a:t>
            </a:r>
            <a:r>
              <a:rPr lang="ja-JP" altLang="en-US" dirty="0" smtClean="0"/>
              <a:t>は移植しやすい：</a:t>
            </a:r>
            <a:r>
              <a:rPr lang="en-US" altLang="ja-JP" dirty="0" smtClean="0">
                <a:solidFill>
                  <a:srgbClr val="FFFF00"/>
                </a:solidFill>
              </a:rPr>
              <a:t>100% Pure C!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C on ``</a:t>
            </a:r>
            <a:r>
              <a:rPr lang="en-US" altLang="ja-JP" dirty="0" err="1" smtClean="0">
                <a:solidFill>
                  <a:srgbClr val="FFFF00"/>
                </a:solidFill>
              </a:rPr>
              <a:t>VisualC</a:t>
            </a:r>
            <a:r>
              <a:rPr lang="en-US" altLang="ja-JP" dirty="0" smtClean="0">
                <a:solidFill>
                  <a:srgbClr val="FFFF00"/>
                </a:solidFill>
              </a:rPr>
              <a:t>++ WM SDK'' is NOT C.</a:t>
            </a:r>
          </a:p>
          <a:p>
            <a:pPr lvl="1"/>
            <a:r>
              <a:rPr kumimoji="1" lang="en-US" altLang="ja-JP" dirty="0" err="1" smtClean="0"/>
              <a:t>errno.h</a:t>
            </a:r>
            <a:r>
              <a:rPr kumimoji="1" lang="ja-JP" altLang="en-US" dirty="0" smtClean="0"/>
              <a:t>がない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strcoll</a:t>
            </a:r>
            <a:r>
              <a:rPr lang="en-US" altLang="ja-JP" dirty="0" smtClean="0"/>
              <a:t>() </a:t>
            </a:r>
            <a:r>
              <a:rPr lang="en-US" altLang="ja-JP" dirty="0" err="1" smtClean="0"/>
              <a:t>strerror</a:t>
            </a:r>
            <a:r>
              <a:rPr lang="en-US" altLang="ja-JP" dirty="0" smtClean="0"/>
              <a:t>() </a:t>
            </a:r>
            <a:r>
              <a:rPr lang="en-US" altLang="ja-JP" dirty="0" err="1" smtClean="0"/>
              <a:t>getenv</a:t>
            </a:r>
            <a:r>
              <a:rPr lang="en-US" altLang="ja-JP" dirty="0" smtClean="0"/>
              <a:t>() </a:t>
            </a:r>
            <a:r>
              <a:rPr lang="en-US" altLang="ja-JP" dirty="0" err="1" smtClean="0"/>
              <a:t>localeconv</a:t>
            </a:r>
            <a:r>
              <a:rPr lang="en-US" altLang="ja-JP" dirty="0" smtClean="0"/>
              <a:t>()</a:t>
            </a:r>
            <a:br>
              <a:rPr lang="en-US" altLang="ja-JP" dirty="0" smtClean="0"/>
            </a:br>
            <a:r>
              <a:rPr lang="en-US" altLang="ja-JP" dirty="0" smtClean="0"/>
              <a:t>system() remove() </a:t>
            </a:r>
            <a:r>
              <a:rPr lang="en-US" altLang="ja-JP" dirty="0" err="1" smtClean="0"/>
              <a:t>tmpname</a:t>
            </a:r>
            <a:r>
              <a:rPr lang="en-US" altLang="ja-JP" dirty="0" smtClean="0"/>
              <a:t>() etc… </a:t>
            </a:r>
            <a:r>
              <a:rPr lang="ja-JP" altLang="en-US" dirty="0" smtClean="0"/>
              <a:t>がない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FF00"/>
                </a:solidFill>
              </a:rPr>
              <a:t>パッチ作りました！</a:t>
            </a:r>
          </a:p>
          <a:p>
            <a:pPr lvl="1"/>
            <a:r>
              <a:rPr lang="en-US" altLang="ja-JP" dirty="0" smtClean="0"/>
              <a:t>http://mz3.jp/trac/mz3/changeset/1120</a:t>
            </a:r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Lua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WM</a:t>
            </a:r>
            <a:r>
              <a:rPr kumimoji="1" lang="ja-JP" altLang="en-US" dirty="0" smtClean="0"/>
              <a:t>に組み込む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mixi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後述・・・</a:t>
            </a:r>
            <a:endParaRPr lang="en-US" altLang="ja-JP" dirty="0" smtClean="0"/>
          </a:p>
          <a:p>
            <a:r>
              <a:rPr lang="en-US" altLang="ja-JP" dirty="0" smtClean="0"/>
              <a:t>Twitter, </a:t>
            </a:r>
            <a:r>
              <a:rPr lang="en-US" altLang="ja-JP" dirty="0" err="1" smtClean="0"/>
              <a:t>Wassr</a:t>
            </a:r>
            <a:r>
              <a:rPr lang="en-US" altLang="ja-JP" dirty="0" smtClean="0"/>
              <a:t>, goo</a:t>
            </a:r>
            <a:r>
              <a:rPr lang="ja-JP" altLang="en-US" dirty="0" smtClean="0"/>
              <a:t>ホーム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ほぼすべて</a:t>
            </a:r>
            <a:r>
              <a:rPr lang="en-US" altLang="ja-JP" dirty="0" err="1" smtClean="0"/>
              <a:t>Lua</a:t>
            </a:r>
            <a:endParaRPr lang="en-US" altLang="ja-JP" dirty="0" smtClean="0"/>
          </a:p>
          <a:p>
            <a:r>
              <a:rPr lang="en-US" altLang="ja-JP" dirty="0" err="1" smtClean="0">
                <a:solidFill>
                  <a:srgbClr val="FFFF00"/>
                </a:solidFill>
              </a:rPr>
              <a:t>Lua</a:t>
            </a:r>
            <a:r>
              <a:rPr lang="ja-JP" altLang="en-US" dirty="0" smtClean="0">
                <a:solidFill>
                  <a:srgbClr val="FFFF00"/>
                </a:solidFill>
              </a:rPr>
              <a:t>を組み込んだ</a:t>
            </a:r>
            <a:r>
              <a:rPr lang="en-US" altLang="ja-JP" dirty="0" err="1" smtClean="0">
                <a:solidFill>
                  <a:srgbClr val="FFFF00"/>
                </a:solidFill>
              </a:rPr>
              <a:t>mixi</a:t>
            </a:r>
            <a:r>
              <a:rPr lang="ja-JP" altLang="en-US" dirty="0" smtClean="0">
                <a:solidFill>
                  <a:srgbClr val="FFFF00"/>
                </a:solidFill>
              </a:rPr>
              <a:t>ブラウザが</a:t>
            </a:r>
            <a:r>
              <a:rPr lang="en-US" altLang="ja-JP" dirty="0" smtClean="0">
                <a:solidFill>
                  <a:srgbClr val="FFFF00"/>
                </a:solidFill>
              </a:rPr>
              <a:t>GMail&amp;2ch</a:t>
            </a:r>
            <a:r>
              <a:rPr lang="ja-JP" altLang="en-US" dirty="0" smtClean="0">
                <a:solidFill>
                  <a:srgbClr val="FFFF00"/>
                </a:solidFill>
              </a:rPr>
              <a:t>ブラウザになるまで</a:t>
            </a:r>
          </a:p>
          <a:p>
            <a:pPr lvl="1"/>
            <a:r>
              <a:rPr lang="en-US" altLang="ja-JP" dirty="0" err="1" smtClean="0"/>
              <a:t>GMail</a:t>
            </a:r>
            <a:r>
              <a:rPr lang="en-US" altLang="ja-JP" dirty="0" smtClean="0"/>
              <a:t>, 2ch </a:t>
            </a:r>
            <a:r>
              <a:rPr lang="ja-JP" altLang="en-US" dirty="0" smtClean="0"/>
              <a:t>⇒</a:t>
            </a:r>
            <a:r>
              <a:rPr lang="en-US" altLang="ja-JP" dirty="0" smtClean="0"/>
              <a:t> 100% </a:t>
            </a:r>
            <a:r>
              <a:rPr lang="en-US" altLang="ja-JP" dirty="0" err="1" smtClean="0"/>
              <a:t>Lua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GMail</a:t>
            </a:r>
            <a:r>
              <a:rPr lang="en-US" altLang="ja-JP" dirty="0" smtClean="0"/>
              <a:t>	</a:t>
            </a:r>
            <a:r>
              <a:rPr lang="ja-JP" altLang="en-US" dirty="0" smtClean="0"/>
              <a:t>⇒　３日　くらい</a:t>
            </a:r>
          </a:p>
          <a:p>
            <a:pPr lvl="1"/>
            <a:r>
              <a:rPr lang="en-US" altLang="ja-JP" dirty="0" smtClean="0"/>
              <a:t>2ch	</a:t>
            </a:r>
            <a:r>
              <a:rPr lang="ja-JP" altLang="en-US" dirty="0" smtClean="0"/>
              <a:t>⇒２時間　くらい</a:t>
            </a:r>
            <a:endParaRPr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スマートフォン勉強会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関東</a:t>
            </a:r>
            <a:r>
              <a:rPr kumimoji="1" lang="en-US" altLang="ja-JP" dirty="0" smtClean="0"/>
              <a:t>#2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MZ3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Lua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714612" y="4929198"/>
            <a:ext cx="121444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714612" y="5429264"/>
            <a:ext cx="121444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err="1" smtClean="0"/>
              <a:t>mixi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一部の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パーサは</a:t>
            </a:r>
            <a:r>
              <a:rPr lang="en-US" altLang="ja-JP" dirty="0" err="1" smtClean="0"/>
              <a:t>Lua</a:t>
            </a:r>
            <a:r>
              <a:rPr lang="ja-JP" altLang="en-US" dirty="0" smtClean="0"/>
              <a:t>化。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HTML</a:t>
            </a:r>
            <a:r>
              <a:rPr lang="ja-JP" altLang="en-US" dirty="0" smtClean="0"/>
              <a:t>の仕様変更</a:t>
            </a:r>
            <a:r>
              <a:rPr lang="en-US" altLang="ja-JP" dirty="0" smtClean="0"/>
              <a:t>(</a:t>
            </a:r>
            <a:r>
              <a:rPr lang="ja-JP" altLang="en-US" dirty="0" smtClean="0"/>
              <a:t>年に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回くらい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があればすぐに対応できる！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FF00"/>
                </a:solidFill>
              </a:rPr>
              <a:t>2009/8/24(</a:t>
            </a:r>
            <a:r>
              <a:rPr lang="ja-JP" altLang="en-US" dirty="0" smtClean="0">
                <a:solidFill>
                  <a:srgbClr val="FFFF00"/>
                </a:solidFill>
              </a:rPr>
              <a:t>月</a:t>
            </a:r>
            <a:r>
              <a:rPr lang="en-US" altLang="ja-JP" dirty="0" smtClean="0">
                <a:solidFill>
                  <a:srgbClr val="FFFF00"/>
                </a:solidFill>
              </a:rPr>
              <a:t>)</a:t>
            </a:r>
            <a:r>
              <a:rPr lang="ja-JP" altLang="en-US" dirty="0" smtClean="0">
                <a:solidFill>
                  <a:srgbClr val="FFFF00"/>
                </a:solidFill>
              </a:rPr>
              <a:t>仕様変更 </a:t>
            </a:r>
            <a:r>
              <a:rPr lang="en-US" altLang="ja-JP" dirty="0" err="1" smtClean="0">
                <a:solidFill>
                  <a:srgbClr val="FFFF00"/>
                </a:solidFill>
              </a:rPr>
              <a:t>ktkr</a:t>
            </a:r>
            <a:r>
              <a:rPr lang="en-US" altLang="ja-JP" dirty="0" smtClean="0">
                <a:solidFill>
                  <a:srgbClr val="FFFF00"/>
                </a:solidFill>
              </a:rPr>
              <a:t>!!!!!!(mixi</a:t>
            </a:r>
            <a:r>
              <a:rPr lang="ja-JP" altLang="en-US" dirty="0" smtClean="0">
                <a:solidFill>
                  <a:srgbClr val="FFFF00"/>
                </a:solidFill>
              </a:rPr>
              <a:t>アプリ</a:t>
            </a:r>
            <a:r>
              <a:rPr lang="en-US" altLang="ja-JP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ja-JP" altLang="en-US" dirty="0" smtClean="0"/>
              <a:t>日記読めない、コメントできない、</a:t>
            </a:r>
            <a:r>
              <a:rPr lang="en-US" altLang="ja-JP" dirty="0" smtClean="0"/>
              <a:t>etc…</a:t>
            </a:r>
          </a:p>
          <a:p>
            <a:pPr lvl="1"/>
            <a:r>
              <a:rPr lang="ja-JP" altLang="en-US" dirty="0" smtClean="0"/>
              <a:t>軽く祭りに。</a:t>
            </a:r>
            <a:endParaRPr lang="en-US" altLang="ja-JP" dirty="0" smtClean="0"/>
          </a:p>
          <a:p>
            <a:r>
              <a:rPr lang="ja-JP" altLang="en-US" dirty="0" smtClean="0"/>
              <a:t>日記対応→</a:t>
            </a:r>
            <a:r>
              <a:rPr lang="en-US" altLang="ja-JP" dirty="0" err="1" smtClean="0"/>
              <a:t>Lua</a:t>
            </a:r>
            <a:r>
              <a:rPr lang="ja-JP" altLang="en-US" dirty="0" smtClean="0"/>
              <a:t>のみ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暫定版リリースまで：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時間弱</a:t>
            </a:r>
            <a:endParaRPr lang="en-US" altLang="ja-JP" dirty="0" smtClean="0"/>
          </a:p>
          <a:p>
            <a:r>
              <a:rPr lang="ja-JP" altLang="en-US" dirty="0" smtClean="0"/>
              <a:t>ドトールさんのご協力により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お気に入りコミュ・ユーザ機能も対応できた</a:t>
            </a:r>
            <a:endParaRPr lang="en-US" altLang="ja-JP" dirty="0" smtClean="0"/>
          </a:p>
          <a:p>
            <a:r>
              <a:rPr lang="ja-JP" altLang="en-US" dirty="0" smtClean="0"/>
              <a:t>まだいくつかの機能は対応待ち</a:t>
            </a:r>
            <a:r>
              <a:rPr lang="en-US" altLang="ja-JP" dirty="0" smtClean="0"/>
              <a:t>…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スマートフォン勉強会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関東</a:t>
            </a:r>
            <a:r>
              <a:rPr kumimoji="1" lang="en-US" altLang="ja-JP" dirty="0" smtClean="0"/>
              <a:t>#2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MZ3</a:t>
            </a:r>
            <a:r>
              <a:rPr kumimoji="1" lang="ja-JP" altLang="en-US" dirty="0" smtClean="0"/>
              <a:t>と</a:t>
            </a:r>
            <a:r>
              <a:rPr kumimoji="1" lang="en-US" altLang="ja-JP" dirty="0" err="1" smtClean="0"/>
              <a:t>Lua</a:t>
            </a:r>
            <a:r>
              <a:rPr kumimoji="1" lang="en-US" altLang="ja-JP" dirty="0" smtClean="0"/>
              <a:t>(mixi)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用意するモノ</a:t>
            </a:r>
          </a:p>
          <a:p>
            <a:pPr lvl="1"/>
            <a:r>
              <a:rPr lang="en-US" altLang="ja-JP" dirty="0" smtClean="0"/>
              <a:t>Windows </a:t>
            </a:r>
            <a:r>
              <a:rPr lang="ja-JP" altLang="en-US" dirty="0" smtClean="0"/>
              <a:t>マシン</a:t>
            </a:r>
            <a:r>
              <a:rPr lang="en-US" altLang="ja-JP" dirty="0" smtClean="0"/>
              <a:t>(NOT WM)</a:t>
            </a:r>
          </a:p>
          <a:p>
            <a:pPr lvl="1"/>
            <a:r>
              <a:rPr lang="en-US" altLang="ja-JP" dirty="0" smtClean="0"/>
              <a:t>MZ4</a:t>
            </a:r>
            <a:r>
              <a:rPr lang="ja-JP" altLang="en-US" dirty="0" smtClean="0"/>
              <a:t>本体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テキストエディタ</a:t>
            </a:r>
          </a:p>
          <a:p>
            <a:pPr lvl="1"/>
            <a:r>
              <a:rPr lang="en-US" altLang="ja-JP" dirty="0" smtClean="0"/>
              <a:t>Firefox + </a:t>
            </a:r>
            <a:r>
              <a:rPr lang="en-US" altLang="ja-JP" dirty="0" err="1" smtClean="0"/>
              <a:t>LiveHTTPHeaders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注意</a:t>
            </a:r>
            <a:endParaRPr lang="en-US" altLang="ja-JP" dirty="0" smtClean="0"/>
          </a:p>
          <a:p>
            <a:pPr lvl="2"/>
            <a:r>
              <a:rPr lang="ja-JP" altLang="en-US" dirty="0" smtClean="0">
                <a:solidFill>
                  <a:srgbClr val="FFFF00"/>
                </a:solidFill>
              </a:rPr>
              <a:t>二十歳以上は酒とおつまみ＋たばこも必要です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→この場ではちょっと効率落ちるかも</a:t>
            </a:r>
            <a:r>
              <a:rPr lang="ja-JP" altLang="en-US" dirty="0" err="1" smtClean="0">
                <a:solidFill>
                  <a:srgbClr val="FFFF00"/>
                </a:solidFill>
              </a:rPr>
              <a:t>ｗ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L.C.: MZ3/4</a:t>
            </a:r>
            <a:r>
              <a:rPr lang="ja-JP" altLang="en-US" sz="3600" dirty="0" smtClean="0"/>
              <a:t>に機能を追加してみる</a:t>
            </a:r>
            <a:endParaRPr kumimoji="1" lang="ja-JP" altLang="en-US" sz="3600" dirty="0"/>
          </a:p>
        </p:txBody>
      </p:sp>
      <p:sp>
        <p:nvSpPr>
          <p:cNvPr id="7" name="角丸四角形 6"/>
          <p:cNvSpPr/>
          <p:nvPr/>
        </p:nvSpPr>
        <p:spPr>
          <a:xfrm>
            <a:off x="1357290" y="4429132"/>
            <a:ext cx="62865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@</a:t>
            </a:r>
            <a:r>
              <a:rPr lang="ja-JP" altLang="en-US" dirty="0" smtClean="0"/>
              <a:t>～ に返信」⇒「</a:t>
            </a:r>
            <a:r>
              <a:rPr lang="en-US" altLang="ja-JP" dirty="0" smtClean="0"/>
              <a:t>@</a:t>
            </a:r>
            <a:r>
              <a:rPr lang="ja-JP" altLang="en-US" dirty="0" smtClean="0"/>
              <a:t>～ に言い返す」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L.C.1: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Twitter</a:t>
            </a:r>
            <a:r>
              <a:rPr lang="ja-JP" altLang="en-US" sz="4000" dirty="0" smtClean="0"/>
              <a:t>のメニューを変える</a:t>
            </a:r>
            <a:endParaRPr kumimoji="1" lang="ja-JP" alt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メニューに「スターを付ける」を追加する</a:t>
            </a:r>
          </a:p>
          <a:p>
            <a:r>
              <a:rPr lang="ja-JP" altLang="en-US" sz="2800" dirty="0" smtClean="0"/>
              <a:t>メニュー押下時のイベントハンドラを作る</a:t>
            </a:r>
          </a:p>
          <a:p>
            <a:r>
              <a:rPr lang="en-US" altLang="ja-JP" sz="2800" dirty="0" smtClean="0"/>
              <a:t>Firefox + </a:t>
            </a:r>
            <a:r>
              <a:rPr lang="en-US" altLang="ja-JP" sz="2800" dirty="0" err="1" smtClean="0"/>
              <a:t>LiveHTTPHeaders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で</a:t>
            </a:r>
            <a:r>
              <a:rPr lang="en-US" altLang="ja-JP" sz="2800" dirty="0" smtClean="0"/>
              <a:t>POST</a:t>
            </a:r>
            <a:r>
              <a:rPr lang="ja-JP" altLang="en-US" sz="2800" dirty="0" smtClean="0"/>
              <a:t>値を調べる</a:t>
            </a:r>
          </a:p>
          <a:p>
            <a:r>
              <a:rPr lang="ja-JP" altLang="en-US" sz="2800" dirty="0" smtClean="0"/>
              <a:t>イベントハンドラ内で</a:t>
            </a:r>
            <a:r>
              <a:rPr lang="en-US" altLang="ja-JP" sz="2800" dirty="0" smtClean="0"/>
              <a:t>POST</a:t>
            </a:r>
            <a:r>
              <a:rPr lang="ja-JP" altLang="en-US" sz="2800" dirty="0" smtClean="0"/>
              <a:t>値を作り、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アクセス種別を作り、送信する</a:t>
            </a:r>
          </a:p>
          <a:p>
            <a:r>
              <a:rPr lang="en-US" altLang="ja-JP" sz="2800" dirty="0" smtClean="0"/>
              <a:t>POST</a:t>
            </a:r>
            <a:r>
              <a:rPr lang="ja-JP" altLang="en-US" sz="2800" dirty="0" smtClean="0"/>
              <a:t>完了イベントハンドラを作る</a:t>
            </a:r>
            <a:endParaRPr kumimoji="1" lang="ja-JP" altLang="en-US" sz="28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L.C.2:</a:t>
            </a:r>
            <a:r>
              <a:rPr lang="ja-JP" altLang="en-US" sz="3200" dirty="0" smtClean="0"/>
              <a:t> </a:t>
            </a:r>
            <a:r>
              <a:rPr lang="en-US" altLang="ja-JP" sz="3200" dirty="0" err="1" smtClean="0"/>
              <a:t>GMail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でメールにスターを付ける</a:t>
            </a:r>
            <a:endParaRPr kumimoji="1" lang="ja-JP" alt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800" dirty="0" err="1" smtClean="0"/>
              <a:t>Lua</a:t>
            </a:r>
            <a:r>
              <a:rPr lang="ja-JP" altLang="en-US" sz="2800" dirty="0" smtClean="0"/>
              <a:t>を使うと</a:t>
            </a:r>
            <a:r>
              <a:rPr lang="ja-JP" altLang="en-US" sz="2800" dirty="0" smtClean="0">
                <a:solidFill>
                  <a:srgbClr val="FFFF00"/>
                </a:solidFill>
              </a:rPr>
              <a:t>開発がラクに</a:t>
            </a:r>
            <a:r>
              <a:rPr lang="ja-JP" altLang="en-US" sz="2800" dirty="0" smtClean="0"/>
              <a:t>なるよ！</a:t>
            </a:r>
            <a:endParaRPr lang="en-US" altLang="ja-JP" sz="2800" dirty="0" smtClean="0"/>
          </a:p>
          <a:p>
            <a:pPr lvl="1"/>
            <a:r>
              <a:rPr lang="ja-JP" altLang="en-US" sz="2200" dirty="0" smtClean="0"/>
              <a:t>仕様変更も開発環境なしですぐに（？）対応できるよ</a:t>
            </a:r>
            <a:endParaRPr lang="en-US" altLang="ja-JP" sz="2200" dirty="0" smtClean="0"/>
          </a:p>
          <a:p>
            <a:r>
              <a:rPr lang="ja-JP" altLang="en-US" sz="2800" dirty="0" smtClean="0">
                <a:solidFill>
                  <a:srgbClr val="FFFF00"/>
                </a:solidFill>
              </a:rPr>
              <a:t>テキストエディタだけで</a:t>
            </a:r>
            <a:r>
              <a:rPr lang="en-US" altLang="ja-JP" sz="2800" dirty="0" smtClean="0"/>
              <a:t>MZ3/4</a:t>
            </a:r>
            <a:r>
              <a:rPr lang="ja-JP" altLang="en-US" sz="2800" dirty="0" smtClean="0"/>
              <a:t>のプラグインを作れるよ！</a:t>
            </a:r>
            <a:endParaRPr lang="en-US" altLang="ja-JP" sz="2800" dirty="0" smtClean="0"/>
          </a:p>
          <a:p>
            <a:r>
              <a:rPr lang="en-US" altLang="ja-JP" sz="2800" dirty="0" err="1" smtClean="0"/>
              <a:t>Lua</a:t>
            </a:r>
            <a:r>
              <a:rPr lang="ja-JP" altLang="en-US" sz="2800" dirty="0" smtClean="0"/>
              <a:t>で</a:t>
            </a:r>
            <a:r>
              <a:rPr lang="ja-JP" altLang="en-US" sz="2800" dirty="0" smtClean="0">
                <a:solidFill>
                  <a:srgbClr val="FFFF00"/>
                </a:solidFill>
              </a:rPr>
              <a:t>自分好みの</a:t>
            </a:r>
            <a:r>
              <a:rPr lang="en-US" altLang="ja-JP" sz="2800" dirty="0" smtClean="0">
                <a:solidFill>
                  <a:srgbClr val="FFFF00"/>
                </a:solidFill>
              </a:rPr>
              <a:t>API</a:t>
            </a:r>
            <a:r>
              <a:rPr lang="ja-JP" altLang="en-US" sz="2800" dirty="0" smtClean="0"/>
              <a:t>を作れるよ。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最後に、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「</a:t>
            </a:r>
            <a:r>
              <a:rPr lang="en-US" altLang="ja-JP" sz="2400" dirty="0" err="1" smtClean="0"/>
              <a:t>WindowsMobile</a:t>
            </a:r>
            <a:r>
              <a:rPr lang="ja-JP" altLang="en-US" sz="2400" dirty="0" smtClean="0"/>
              <a:t>開発を</a:t>
            </a:r>
            <a:r>
              <a:rPr lang="en-US" altLang="ja-JP" sz="2400" dirty="0" smtClean="0">
                <a:solidFill>
                  <a:srgbClr val="FFFF00"/>
                </a:solidFill>
              </a:rPr>
              <a:t>256</a:t>
            </a:r>
            <a:r>
              <a:rPr lang="ja-JP" altLang="en-US" sz="2400" dirty="0" smtClean="0">
                <a:solidFill>
                  <a:srgbClr val="FFFF00"/>
                </a:solidFill>
              </a:rPr>
              <a:t>倍</a:t>
            </a:r>
            <a:r>
              <a:rPr lang="ja-JP" altLang="en-US" sz="2400" dirty="0" smtClean="0"/>
              <a:t>快適にする言語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Lua</a:t>
            </a:r>
            <a:r>
              <a:rPr lang="ja-JP" altLang="en-US" sz="2400" dirty="0" smtClean="0"/>
              <a:t>」</a:t>
            </a:r>
            <a:endParaRPr lang="en-US" altLang="ja-JP" sz="2400" dirty="0" smtClean="0"/>
          </a:p>
          <a:p>
            <a:pPr lvl="1"/>
            <a:r>
              <a:rPr lang="ja-JP" altLang="en-US" sz="2400" dirty="0" smtClean="0">
                <a:solidFill>
                  <a:srgbClr val="FFFF00"/>
                </a:solidFill>
              </a:rPr>
              <a:t>どこが</a:t>
            </a:r>
            <a:r>
              <a:rPr lang="en-US" altLang="ja-JP" sz="2400" dirty="0" smtClean="0">
                <a:solidFill>
                  <a:srgbClr val="FFFF00"/>
                </a:solidFill>
              </a:rPr>
              <a:t>256</a:t>
            </a:r>
            <a:r>
              <a:rPr lang="ja-JP" altLang="en-US" sz="2400" dirty="0" smtClean="0">
                <a:solidFill>
                  <a:srgbClr val="FFFF00"/>
                </a:solidFill>
              </a:rPr>
              <a:t>倍か</a:t>
            </a:r>
            <a:r>
              <a:rPr lang="ja-JP" altLang="en-US" sz="2400" dirty="0" smtClean="0"/>
              <a:t>って？</a:t>
            </a:r>
            <a:endParaRPr lang="en-US" altLang="ja-JP" sz="2400" dirty="0" smtClean="0"/>
          </a:p>
          <a:p>
            <a:pPr lvl="1"/>
            <a:r>
              <a:rPr lang="ja-JP" altLang="en-US" sz="2400" dirty="0" smtClean="0">
                <a:solidFill>
                  <a:srgbClr val="FFFF00"/>
                </a:solidFill>
              </a:rPr>
              <a:t>釣り</a:t>
            </a:r>
            <a:r>
              <a:rPr lang="ja-JP" altLang="en-US" sz="2400" dirty="0" smtClean="0"/>
              <a:t>です！！</a:t>
            </a:r>
          </a:p>
          <a:p>
            <a:pPr lvl="1"/>
            <a:r>
              <a:rPr lang="ja-JP" altLang="en-US" sz="2400" dirty="0" smtClean="0"/>
              <a:t>タイトルに釣るって書いてたよ！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ルアーって</a:t>
            </a:r>
            <a:r>
              <a:rPr lang="en-US" altLang="ja-JP" sz="2400" dirty="0" smtClean="0"/>
              <a:t>)</a:t>
            </a:r>
          </a:p>
          <a:p>
            <a:pPr lvl="1">
              <a:buNone/>
            </a:pPr>
            <a:endParaRPr lang="en-US" altLang="ja-JP" sz="2400" dirty="0" smtClean="0"/>
          </a:p>
          <a:p>
            <a:pPr lvl="1"/>
            <a:endParaRPr kumimoji="1" lang="ja-JP" altLang="en-US" sz="24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207167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ﾎﾟｯﾌﾟ体" pitchFamily="50" charset="-128"/>
                <a:ea typeface="HGS創英角ﾎﾟｯﾌﾟ体" pitchFamily="50" charset="-128"/>
              </a:rPr>
              <a:t>ご静聴ありがとうございました。</a:t>
            </a:r>
            <a:endParaRPr kumimoji="1" lang="ja-JP" altLang="en-US" sz="40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dirty="0" smtClean="0"/>
              <a:t>自己紹介</a:t>
            </a:r>
            <a:endParaRPr lang="en-US" altLang="ja-JP" sz="2400" dirty="0" smtClean="0"/>
          </a:p>
          <a:p>
            <a:r>
              <a:rPr lang="en-US" altLang="ja-JP" sz="2400" dirty="0" smtClean="0"/>
              <a:t>MZ3/4</a:t>
            </a:r>
            <a:r>
              <a:rPr lang="ja-JP" altLang="en-US" sz="2400" dirty="0" smtClean="0"/>
              <a:t>とは？</a:t>
            </a:r>
            <a:endParaRPr lang="en-US" altLang="ja-JP" sz="2400" dirty="0" smtClean="0"/>
          </a:p>
          <a:p>
            <a:pPr lvl="1"/>
            <a:r>
              <a:rPr lang="en-US" altLang="ja-JP" sz="1800" dirty="0" smtClean="0"/>
              <a:t>MZ3</a:t>
            </a:r>
            <a:r>
              <a:rPr lang="ja-JP" altLang="en-US" sz="1800" dirty="0" smtClean="0"/>
              <a:t>の開発環境</a:t>
            </a:r>
            <a:endParaRPr lang="en-US" altLang="ja-JP" sz="1800" dirty="0" smtClean="0"/>
          </a:p>
          <a:p>
            <a:r>
              <a:rPr lang="en-US" altLang="ja-JP" sz="2400" dirty="0" smtClean="0"/>
              <a:t>WM</a:t>
            </a:r>
            <a:r>
              <a:rPr lang="ja-JP" altLang="en-US" sz="2400" dirty="0" smtClean="0"/>
              <a:t>開発をラクにする方法</a:t>
            </a:r>
            <a:endParaRPr lang="en-US" altLang="ja-JP" sz="2400" dirty="0" smtClean="0"/>
          </a:p>
          <a:p>
            <a:r>
              <a:rPr lang="en-US" altLang="ja-JP" sz="2400" dirty="0" err="1" smtClean="0"/>
              <a:t>Lua</a:t>
            </a:r>
            <a:r>
              <a:rPr lang="ja-JP" altLang="en-US" sz="2400" dirty="0" smtClean="0"/>
              <a:t>とは？</a:t>
            </a:r>
            <a:endParaRPr lang="en-US" altLang="ja-JP" sz="2400" dirty="0" smtClean="0"/>
          </a:p>
          <a:p>
            <a:pPr lvl="1"/>
            <a:r>
              <a:rPr lang="en-US" altLang="ja-JP" sz="1800" dirty="0" err="1" smtClean="0"/>
              <a:t>Lua</a:t>
            </a:r>
            <a:r>
              <a:rPr lang="ja-JP" altLang="en-US" sz="1800" dirty="0" smtClean="0"/>
              <a:t>を</a:t>
            </a:r>
            <a:r>
              <a:rPr lang="en-US" altLang="ja-JP" sz="1800" dirty="0" smtClean="0"/>
              <a:t>WM</a:t>
            </a:r>
            <a:r>
              <a:rPr lang="ja-JP" altLang="en-US" sz="1800" dirty="0" smtClean="0"/>
              <a:t>に組み込む</a:t>
            </a:r>
            <a:endParaRPr lang="en-US" altLang="ja-JP" sz="1800" dirty="0" smtClean="0"/>
          </a:p>
          <a:p>
            <a:r>
              <a:rPr lang="en-US" altLang="ja-JP" sz="2400" dirty="0" err="1" smtClean="0"/>
              <a:t>Lua</a:t>
            </a:r>
            <a:r>
              <a:rPr lang="ja-JP" altLang="en-US" sz="2400" dirty="0" smtClean="0"/>
              <a:t>を組み込んだ</a:t>
            </a:r>
            <a:r>
              <a:rPr lang="en-US" altLang="ja-JP" sz="2400" dirty="0" err="1" smtClean="0"/>
              <a:t>mixi</a:t>
            </a:r>
            <a:r>
              <a:rPr lang="ja-JP" altLang="en-US" sz="2400" dirty="0" smtClean="0"/>
              <a:t>ブラウザが</a:t>
            </a:r>
            <a:r>
              <a:rPr lang="en-US" altLang="ja-JP" sz="2400" dirty="0" smtClean="0"/>
              <a:t>GMail&amp;2ch</a:t>
            </a:r>
            <a:r>
              <a:rPr lang="ja-JP" altLang="en-US" sz="2400" dirty="0" smtClean="0"/>
              <a:t>ブラウザになるまで</a:t>
            </a:r>
            <a:endParaRPr lang="en-US" altLang="ja-JP" sz="2400" dirty="0" smtClean="0"/>
          </a:p>
          <a:p>
            <a:pPr lvl="1"/>
            <a:r>
              <a:rPr lang="en-US" altLang="ja-JP" sz="1800" dirty="0" smtClean="0"/>
              <a:t>MZ3</a:t>
            </a:r>
            <a:r>
              <a:rPr lang="ja-JP" altLang="en-US" sz="1800" dirty="0" smtClean="0"/>
              <a:t>と</a:t>
            </a:r>
            <a:r>
              <a:rPr lang="en-US" altLang="ja-JP" sz="1800" dirty="0" err="1" smtClean="0"/>
              <a:t>Lua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MZ3</a:t>
            </a:r>
            <a:r>
              <a:rPr lang="ja-JP" altLang="en-US" sz="1800" dirty="0" smtClean="0"/>
              <a:t>に機能を追加してみる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L.C.1</a:t>
            </a:r>
          </a:p>
          <a:p>
            <a:pPr lvl="1"/>
            <a:r>
              <a:rPr lang="en-US" altLang="ja-JP" sz="1800" dirty="0" smtClean="0"/>
              <a:t>L.C.2</a:t>
            </a:r>
          </a:p>
          <a:p>
            <a:r>
              <a:rPr lang="ja-JP" altLang="en-US" sz="2400" dirty="0" smtClean="0"/>
              <a:t>まとめ</a:t>
            </a:r>
            <a:endParaRPr lang="en-US" altLang="ja-JP" sz="2400" dirty="0" smtClean="0"/>
          </a:p>
          <a:p>
            <a:endParaRPr lang="ja-JP" altLang="en-US" sz="2400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スマートフォン勉強会</a:t>
            </a:r>
            <a:r>
              <a:rPr lang="en-US" altLang="ja-JP" dirty="0" smtClean="0"/>
              <a:t>@</a:t>
            </a:r>
            <a:r>
              <a:rPr lang="ja-JP" altLang="en-US" dirty="0" smtClean="0"/>
              <a:t>関東</a:t>
            </a:r>
            <a:r>
              <a:rPr lang="en-US" altLang="ja-JP" dirty="0" smtClean="0"/>
              <a:t>#2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アジェンダ</a:t>
            </a:r>
            <a:endParaRPr lang="ja-JP" altLang="en-US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8926" y="526323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最後にライブコーディングするよ！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 rot="10800000">
            <a:off x="1857356" y="5334672"/>
            <a:ext cx="1000132" cy="35719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207167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ﾎﾟｯﾌﾟ体" pitchFamily="50" charset="-128"/>
                <a:ea typeface="HGS創英角ﾎﾟｯﾌﾟ体" pitchFamily="50" charset="-128"/>
              </a:rPr>
              <a:t>以下、没スライド集です</a:t>
            </a:r>
            <a:r>
              <a:rPr kumimoji="1" lang="ja-JP" altLang="en-US" sz="4000" dirty="0" err="1" smtClean="0">
                <a:latin typeface="HGS創英角ﾎﾟｯﾌﾟ体" pitchFamily="50" charset="-128"/>
                <a:ea typeface="HGS創英角ﾎﾟｯﾌﾟ体" pitchFamily="50" charset="-128"/>
              </a:rPr>
              <a:t>。。。</a:t>
            </a:r>
            <a:endParaRPr kumimoji="1" lang="ja-JP" altLang="en-US" sz="40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 smtClean="0"/>
              <a:t>プログラミングしたことある人なら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「見れば</a:t>
            </a:r>
            <a:r>
              <a:rPr lang="ja-JP" altLang="en-US" sz="2400" dirty="0" smtClean="0">
                <a:solidFill>
                  <a:srgbClr val="FFFF00"/>
                </a:solidFill>
              </a:rPr>
              <a:t>分かる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」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コメント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i</a:t>
            </a:r>
            <a:r>
              <a:rPr kumimoji="1" lang="en-US" altLang="ja-JP" sz="2400" dirty="0" smtClean="0"/>
              <a:t>f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文字列処理が得意！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パターン</a:t>
            </a:r>
            <a:r>
              <a:rPr lang="en-US" altLang="ja-JP" sz="2400" dirty="0" smtClean="0"/>
              <a:t>=</a:t>
            </a:r>
            <a:r>
              <a:rPr lang="ja-JP" altLang="en-US" sz="2400" dirty="0" smtClean="0"/>
              <a:t>疑似正規表現</a:t>
            </a:r>
            <a:r>
              <a:rPr lang="en-US" altLang="ja-JP" sz="2400" dirty="0" smtClean="0"/>
              <a:t>)</a:t>
            </a:r>
          </a:p>
          <a:p>
            <a:pPr>
              <a:buNone/>
            </a:pPr>
            <a:endParaRPr lang="en-US" altLang="ja-JP" sz="2400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Lua</a:t>
            </a:r>
            <a:r>
              <a:rPr kumimoji="1" lang="ja-JP" altLang="en-US" dirty="0" smtClean="0"/>
              <a:t>の文法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5984" y="2428868"/>
            <a:ext cx="35719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-- 1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行コメント</a:t>
            </a:r>
            <a:r>
              <a:rPr lang="ja-JP" altLang="en-US" sz="1400" dirty="0" err="1" smtClean="0">
                <a:latin typeface="HGｺﾞｼｯｸM" pitchFamily="49" charset="-128"/>
                <a:ea typeface="HGｺﾞｼｯｸM" pitchFamily="49" charset="-128"/>
              </a:rPr>
              <a:t>だお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！</a:t>
            </a:r>
            <a:endParaRPr lang="en-US" altLang="ja-JP" sz="1400" dirty="0" smtClean="0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--[[</a:t>
            </a:r>
          </a:p>
          <a:p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この範囲はコメント</a:t>
            </a:r>
            <a:r>
              <a:rPr lang="ja-JP" altLang="en-US" sz="1400" dirty="0" err="1" smtClean="0">
                <a:latin typeface="HGｺﾞｼｯｸM" pitchFamily="49" charset="-128"/>
                <a:ea typeface="HGｺﾞｼｯｸM" pitchFamily="49" charset="-128"/>
              </a:rPr>
              <a:t>だお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！</a:t>
            </a:r>
            <a:endParaRPr lang="en-US" altLang="ja-JP" sz="1400" dirty="0" smtClean="0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]]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85984" y="3643314"/>
            <a:ext cx="35719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if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http_status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~= 200 then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   mz3.alert("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エラーだよ！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“);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/>
            </a:r>
            <a:b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</a:b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end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85984" y="5072074"/>
            <a:ext cx="50625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body =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line:match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('&lt;div class="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msg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"&gt;(.-)&lt;/div&gt;');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body =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body:gsub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('&lt;WBR&gt;', '');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782631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/>
              <a:t>MessageBox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 </a:t>
            </a:r>
            <a:r>
              <a:rPr lang="en-US" altLang="ja-JP" sz="2400" dirty="0" err="1" smtClean="0"/>
              <a:t>Lua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から呼び出す</a:t>
            </a:r>
            <a:endParaRPr kumimoji="1" lang="ja-JP" altLang="en-US" sz="24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Lua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組み込み例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720" y="2285992"/>
            <a:ext cx="4929222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// in main.cpp</a:t>
            </a:r>
          </a:p>
          <a:p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int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lua_mz3_alert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lua_State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*L)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{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CString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msg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lua_tostring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(L, 1));    // 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引数</a:t>
            </a:r>
          </a:p>
          <a:p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CString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title(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lua_tostring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(L, 2));  // 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2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引数</a:t>
            </a:r>
          </a:p>
          <a:p>
            <a:endParaRPr lang="ja-JP" altLang="en-US" sz="1400" dirty="0" smtClean="0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ja-JP" sz="1400" dirty="0" err="1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MessageBox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GetActiveWindow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(),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msg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, title, MB_OK);</a:t>
            </a:r>
          </a:p>
          <a:p>
            <a:endParaRPr lang="en-US" altLang="ja-JP" sz="1400" dirty="0" smtClean="0">
              <a:latin typeface="HGｺﾞｼｯｸM" pitchFamily="49" charset="-128"/>
              <a:ea typeface="HGｺﾞｼｯｸM" pitchFamily="49" charset="-128"/>
            </a:endParaRP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   // 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戻り値の数を返す</a:t>
            </a:r>
          </a:p>
          <a:p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    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return 0;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}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static const </a:t>
            </a:r>
            <a:r>
              <a:rPr lang="en-US" altLang="ja-JP" sz="1400" dirty="0" err="1" smtClean="0">
                <a:latin typeface="HGｺﾞｼｯｸM" pitchFamily="49" charset="-128"/>
                <a:ea typeface="HGｺﾞｼｯｸM" pitchFamily="49" charset="-128"/>
              </a:rPr>
              <a:t>luaL_Reg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lua_mz3_lib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[] = {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   {"alert", </a:t>
            </a:r>
            <a:r>
              <a:rPr lang="en-US" altLang="ja-JP" sz="1400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lua_mz3_alert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},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    {NULL, NULL}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};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// in main function</a:t>
            </a:r>
          </a:p>
          <a:p>
            <a:r>
              <a:rPr lang="en-US" altLang="ja-JP" sz="1400" dirty="0" err="1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luaL_register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(L, "mz3", </a:t>
            </a:r>
            <a:r>
              <a:rPr lang="en-US" altLang="ja-JP" sz="1400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lua_mz3_lib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);</a:t>
            </a:r>
          </a:p>
          <a:p>
            <a:endParaRPr kumimoji="1" lang="ja-JP" altLang="en-US" sz="1400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57818" y="2285992"/>
            <a:ext cx="3571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-- gmail.lua</a:t>
            </a:r>
          </a:p>
          <a:p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mz3.alert('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起動したよ！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', '</a:t>
            </a:r>
            <a:r>
              <a:rPr lang="ja-JP" altLang="en-US" sz="1400" dirty="0" err="1" smtClean="0">
                <a:latin typeface="HGｺﾞｼｯｸM" pitchFamily="49" charset="-128"/>
                <a:ea typeface="HGｺﾞｼｯｸM" pitchFamily="49" charset="-128"/>
              </a:rPr>
              <a:t>たい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とる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');</a:t>
            </a:r>
            <a:endParaRPr kumimoji="1" lang="en-US" altLang="ja-JP" sz="1400" dirty="0" smtClean="0">
              <a:latin typeface="HGｺﾞｼｯｸM" pitchFamily="49" charset="-128"/>
              <a:ea typeface="HGｺﾞｼｯｸM" pitchFamily="49" charset="-128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00438"/>
            <a:ext cx="1466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357422" y="4929198"/>
            <a:ext cx="6143668" cy="107157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Ruby</a:t>
            </a:r>
            <a:r>
              <a:rPr lang="ja-JP" altLang="en-US" dirty="0" smtClean="0"/>
              <a:t>より</a:t>
            </a:r>
            <a:r>
              <a:rPr lang="en-US" altLang="ja-JP" dirty="0" smtClean="0"/>
              <a:t>30</a:t>
            </a:r>
            <a:r>
              <a:rPr lang="ja-JP" altLang="en-US" dirty="0" smtClean="0"/>
              <a:t>倍、</a:t>
            </a:r>
            <a:r>
              <a:rPr lang="en-US" altLang="ja-JP" dirty="0" smtClean="0"/>
              <a:t>PHP</a:t>
            </a:r>
            <a:r>
              <a:rPr lang="ja-JP" altLang="en-US" dirty="0" smtClean="0"/>
              <a:t>より</a:t>
            </a:r>
            <a:r>
              <a:rPr lang="en-US" altLang="ja-JP" dirty="0" smtClean="0"/>
              <a:t>3</a:t>
            </a:r>
            <a:r>
              <a:rPr lang="ja-JP" altLang="en-US" dirty="0" smtClean="0"/>
              <a:t>倍程度速い場合も。</a:t>
            </a:r>
            <a:endParaRPr lang="en-US" altLang="ja-JP" dirty="0" smtClean="0"/>
          </a:p>
          <a:p>
            <a:r>
              <a:rPr lang="en-US" altLang="ja-JP" dirty="0" smtClean="0"/>
              <a:t>http://shootout.alioth.debian.org/u32q/benchmark.php?test=all&amp;lang=lua&amp;lang2=yarv&amp;box=1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Lua</a:t>
            </a:r>
            <a:r>
              <a:rPr kumimoji="1" lang="ja-JP" altLang="en-US" dirty="0" smtClean="0"/>
              <a:t>は速い！</a:t>
            </a:r>
            <a:endParaRPr kumimoji="1" lang="ja-JP" altLang="en-US" dirty="0"/>
          </a:p>
        </p:txBody>
      </p:sp>
      <p:pic>
        <p:nvPicPr>
          <p:cNvPr id="78850" name="Picture 2" descr="http://shootout.alioth.debian.org/u32q/chartvs.php?r=eNo1jsGNRVEIQltSAb1WYf%2FdDC%2BTHxcmiAcEEHPqHPYpkIr7Hw4q5sjJ2VNKtIjXrKueJC2iiKOikSf536y0Iw%2FKtxafXtpZb5qGga3vIWxRsIEzssfojN06bnf8OgjqKC%2FUs99pZYjv9RXb%2FVLDmP0DP8or4A%3D%3D&amp;m=eNozNFZwLE1XMDIwsFQoNTYqVMgDACi7BIY%3D&amp;w=eNrLKU30r0wsKgMADs0DVA%3D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457200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8852" name="Picture 4" descr="http://shootout.alioth.debian.org/u32q/chartvs.php?r=eNotjtkNRFEIQltSccEq7L%2Bb4U5eTOQD0FMWjb4kArxsW8zZfyqivQ69k7LoS7ssHyqfYOblMt2VtCoVUMF3hAl5OTZxGVWQMMdHXrEhzzf2ygzvCp0ugfXqw5aJ6GPInZHYMCS%2B9VC0Kw6E%2Bg9lAz9gZywr&amp;m=eNozNFZwLE1XMDIwsFQoNTYqVMgDACi7BIY%3D&amp;w=eNrLKU30L8goAAALa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85926"/>
            <a:ext cx="457200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円/楕円 8"/>
          <p:cNvSpPr/>
          <p:nvPr/>
        </p:nvSpPr>
        <p:spPr>
          <a:xfrm>
            <a:off x="1071538" y="2714620"/>
            <a:ext cx="1071570" cy="107157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429124" y="2786058"/>
            <a:ext cx="1071570" cy="107157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自分好みの</a:t>
            </a:r>
            <a:r>
              <a:rPr lang="en-US" altLang="ja-JP" dirty="0" smtClean="0"/>
              <a:t>API</a:t>
            </a:r>
            <a:r>
              <a:rPr lang="ja-JP" altLang="en-US" dirty="0" smtClean="0"/>
              <a:t>を設計しよう！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FF00"/>
                </a:solidFill>
              </a:rPr>
              <a:t>API</a:t>
            </a:r>
            <a:r>
              <a:rPr lang="ja-JP" altLang="en-US" dirty="0" smtClean="0">
                <a:solidFill>
                  <a:srgbClr val="FFFF00"/>
                </a:solidFill>
              </a:rPr>
              <a:t>は全部関数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lvl="1"/>
            <a:r>
              <a:rPr lang="en-US" altLang="ja-JP" dirty="0" err="1" smtClean="0"/>
              <a:t>Lua</a:t>
            </a:r>
            <a:r>
              <a:rPr lang="ja-JP" altLang="en-US" dirty="0" smtClean="0"/>
              <a:t>でラッパーを作る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クラス化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>
                <a:solidFill>
                  <a:srgbClr val="FFFF00"/>
                </a:solidFill>
              </a:rPr>
              <a:t>イベント駆動型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lvl="1"/>
            <a:r>
              <a:rPr lang="ja-JP" altLang="en-US" dirty="0" smtClean="0"/>
              <a:t>「通信が終わったよ！」「ユーザが右クリックしたよ」といったイベントに対して</a:t>
            </a:r>
            <a:r>
              <a:rPr lang="en-US" altLang="ja-JP" dirty="0" err="1" smtClean="0"/>
              <a:t>Lua</a:t>
            </a:r>
            <a:r>
              <a:rPr lang="ja-JP" altLang="en-US" dirty="0" smtClean="0"/>
              <a:t>側の関数が呼ばれる。</a:t>
            </a:r>
          </a:p>
          <a:p>
            <a:pPr lvl="1"/>
            <a:r>
              <a:rPr lang="ja-JP" altLang="en-US" dirty="0" smtClean="0"/>
              <a:t>どの関数を呼ぶかはあらかじめ</a:t>
            </a:r>
            <a:r>
              <a:rPr lang="en-US" altLang="ja-JP" dirty="0" err="1" smtClean="0"/>
              <a:t>Lua</a:t>
            </a:r>
            <a:r>
              <a:rPr lang="ja-JP" altLang="en-US" dirty="0" smtClean="0"/>
              <a:t>側から登録しておく</a:t>
            </a:r>
            <a:r>
              <a:rPr lang="en-US" altLang="ja-JP" dirty="0" smtClean="0"/>
              <a:t>(</a:t>
            </a:r>
            <a:r>
              <a:rPr lang="ja-JP" altLang="en-US" dirty="0" smtClean="0"/>
              <a:t>イベントハンドラの登録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JavaScript</a:t>
            </a:r>
            <a:r>
              <a:rPr lang="ja-JP" altLang="en-US" dirty="0" smtClean="0"/>
              <a:t>のイベントハンドラと同じ仕組み。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MZ3 </a:t>
            </a:r>
            <a:r>
              <a:rPr kumimoji="1" lang="en-US" altLang="ja-JP" dirty="0" err="1" smtClean="0"/>
              <a:t>Lua</a:t>
            </a:r>
            <a:r>
              <a:rPr kumimoji="1" lang="en-US" altLang="ja-JP" dirty="0" smtClean="0"/>
              <a:t> Script </a:t>
            </a:r>
            <a:r>
              <a:rPr kumimoji="1" lang="ja-JP" altLang="en-US" dirty="0" smtClean="0"/>
              <a:t>の設計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Twitter</a:t>
            </a:r>
          </a:p>
          <a:p>
            <a:pPr lvl="1"/>
            <a:r>
              <a:rPr lang="ja-JP" altLang="en-US" dirty="0" smtClean="0"/>
              <a:t>誰かのタイムライン、お気に入り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 smtClean="0"/>
              <a:t>ストーキング用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アイコンクリックで返信</a:t>
            </a:r>
            <a:endParaRPr lang="en-US" altLang="ja-JP" dirty="0" smtClean="0"/>
          </a:p>
          <a:p>
            <a:r>
              <a:rPr kumimoji="1" lang="ja-JP" altLang="en-US" dirty="0" smtClean="0"/>
              <a:t>作者も使ってない機能がいっぱい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巡回とか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MZ3 </a:t>
            </a:r>
            <a:r>
              <a:rPr kumimoji="1" lang="ja-JP" altLang="en-US" dirty="0" smtClean="0"/>
              <a:t>の便利な使い方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Lua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VM </a:t>
            </a:r>
            <a:r>
              <a:rPr lang="ja-JP" altLang="en-US" dirty="0" smtClean="0"/>
              <a:t>で動く。</a:t>
            </a:r>
          </a:p>
          <a:p>
            <a:pPr lvl="1"/>
            <a:r>
              <a:rPr lang="ja-JP" altLang="en-US" dirty="0" smtClean="0"/>
              <a:t>起動時にコンパイラが走る。</a:t>
            </a:r>
          </a:p>
          <a:p>
            <a:pPr lvl="1"/>
            <a:r>
              <a:rPr lang="ja-JP" altLang="en-US" dirty="0" smtClean="0"/>
              <a:t>プリコンパイルしておけばもっと速くなる！</a:t>
            </a:r>
          </a:p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Lua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の高速化テクニック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最近は </a:t>
            </a:r>
            <a:r>
              <a:rPr kumimoji="1" lang="en-US" altLang="ja-JP" dirty="0" smtClean="0"/>
              <a:t>WM</a:t>
            </a:r>
            <a:r>
              <a:rPr kumimoji="1" lang="ja-JP" altLang="en-US" dirty="0" smtClean="0"/>
              <a:t>開発というと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.NET Compact Framework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ですよね？</a:t>
            </a:r>
            <a:endParaRPr lang="en-US" altLang="ja-JP" dirty="0" smtClean="0"/>
          </a:p>
          <a:p>
            <a:r>
              <a:rPr kumimoji="1" lang="en-US" altLang="ja-JP" dirty="0" smtClean="0"/>
              <a:t>.NET CF + </a:t>
            </a:r>
            <a:r>
              <a:rPr kumimoji="1" lang="en-US" altLang="ja-JP" dirty="0" err="1" smtClean="0"/>
              <a:t>Lua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は？</a:t>
            </a:r>
            <a:endParaRPr kumimoji="1" lang="en-US" altLang="ja-JP" dirty="0" smtClean="0"/>
          </a:p>
          <a:p>
            <a:r>
              <a:rPr lang="ja-JP" altLang="en-US" dirty="0" smtClean="0"/>
              <a:t>誰かやって！</a:t>
            </a:r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.NET CF + </a:t>
            </a:r>
            <a:r>
              <a:rPr kumimoji="1" lang="en-US" altLang="ja-JP" dirty="0" err="1" smtClean="0"/>
              <a:t>Lua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文字コードが</a:t>
            </a:r>
            <a:r>
              <a:rPr lang="en-US" altLang="ja-JP" dirty="0" smtClean="0"/>
              <a:t>SJIS</a:t>
            </a:r>
          </a:p>
          <a:p>
            <a:r>
              <a:rPr lang="en-US" altLang="ja-JP" dirty="0" smtClean="0"/>
              <a:t>Twitter</a:t>
            </a:r>
            <a:r>
              <a:rPr lang="ja-JP" altLang="en-US" dirty="0" smtClean="0"/>
              <a:t>の（というより</a:t>
            </a:r>
            <a:r>
              <a:rPr lang="en-US" altLang="ja-JP" dirty="0" smtClean="0"/>
              <a:t>@</a:t>
            </a:r>
            <a:r>
              <a:rPr lang="en-US" altLang="ja-JP" dirty="0" err="1" smtClean="0"/>
              <a:t>kohmi</a:t>
            </a:r>
            <a:r>
              <a:rPr lang="ja-JP" altLang="en-US" dirty="0" smtClean="0"/>
              <a:t>の）「～」が化ける！</a:t>
            </a:r>
            <a:endParaRPr lang="en-US" altLang="ja-JP" dirty="0" smtClean="0"/>
          </a:p>
          <a:p>
            <a:endParaRPr lang="ja-JP" altLang="en-US" dirty="0" smtClean="0"/>
          </a:p>
          <a:p>
            <a:r>
              <a:rPr lang="en-US" altLang="ja-JP" dirty="0" err="1" smtClean="0"/>
              <a:t>Lua</a:t>
            </a:r>
            <a:r>
              <a:rPr lang="en-US" altLang="ja-JP" dirty="0" smtClean="0"/>
              <a:t> </a:t>
            </a:r>
            <a:r>
              <a:rPr lang="ja-JP" altLang="en-US" dirty="0" smtClean="0"/>
              <a:t>側の文字コードを </a:t>
            </a:r>
            <a:r>
              <a:rPr lang="en-US" altLang="ja-JP" dirty="0" smtClean="0"/>
              <a:t>UTF-8 </a:t>
            </a:r>
            <a:r>
              <a:rPr lang="ja-JP" altLang="en-US" dirty="0" smtClean="0"/>
              <a:t>にできる。</a:t>
            </a:r>
          </a:p>
          <a:p>
            <a:r>
              <a:rPr lang="ja-JP" altLang="en-US" dirty="0" smtClean="0"/>
              <a:t>組み込むときは </a:t>
            </a:r>
            <a:r>
              <a:rPr lang="en-US" altLang="ja-JP" dirty="0" smtClean="0"/>
              <a:t>UTF-8 </a:t>
            </a:r>
            <a:r>
              <a:rPr lang="ja-JP" altLang="en-US" dirty="0" smtClean="0"/>
              <a:t>にしましょう。</a:t>
            </a:r>
          </a:p>
          <a:p>
            <a:r>
              <a:rPr lang="en-US" altLang="ja-JP" dirty="0" smtClean="0"/>
              <a:t>MZ3/4</a:t>
            </a:r>
            <a:r>
              <a:rPr lang="ja-JP" altLang="en-US" dirty="0" smtClean="0"/>
              <a:t>は</a:t>
            </a:r>
            <a:r>
              <a:rPr lang="en-US" altLang="ja-JP" dirty="0" smtClean="0"/>
              <a:t>Ver.2</a:t>
            </a:r>
            <a:r>
              <a:rPr lang="ja-JP" altLang="en-US" dirty="0" smtClean="0"/>
              <a:t>くらいでやります、たぶん。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MZ3 +</a:t>
            </a:r>
            <a:r>
              <a:rPr lang="en-US" altLang="ja-JP" dirty="0" err="1" smtClean="0"/>
              <a:t>Lua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のイケテナイところ</a:t>
            </a:r>
            <a:endParaRPr kumimoji="1" lang="ja-JP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t="85000"/>
          <a:stretch>
            <a:fillRect/>
          </a:stretch>
        </p:blipFill>
        <p:spPr bwMode="auto">
          <a:xfrm>
            <a:off x="4786314" y="2714620"/>
            <a:ext cx="3724275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cpp</a:t>
            </a:r>
            <a:r>
              <a:rPr lang="ja-JP" altLang="en-US" dirty="0" smtClean="0"/>
              <a:t>ソース</a:t>
            </a:r>
            <a:r>
              <a:rPr lang="ja-JP" altLang="en-US" dirty="0" smtClean="0"/>
              <a:t>から半自動で</a:t>
            </a:r>
            <a:r>
              <a:rPr lang="en-US" altLang="ja-JP" dirty="0" err="1" smtClean="0"/>
              <a:t>luadoc</a:t>
            </a:r>
            <a:r>
              <a:rPr lang="ja-JP" altLang="en-US" dirty="0" smtClean="0"/>
              <a:t>を作る方法。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その他のネタ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err="1" smtClean="0"/>
              <a:t>たっけ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/ </a:t>
            </a:r>
            <a:r>
              <a:rPr kumimoji="1" lang="ja-JP" altLang="en-US" dirty="0" smtClean="0"/>
              <a:t>竹内 裕昭 </a:t>
            </a:r>
            <a:r>
              <a:rPr kumimoji="1" lang="en-US" altLang="ja-JP" dirty="0" smtClean="0"/>
              <a:t>/ TAKEUCHI Hiroaki</a:t>
            </a:r>
          </a:p>
          <a:p>
            <a:pPr lvl="1"/>
            <a:r>
              <a:rPr kumimoji="1" lang="en-US" altLang="ja-JP" dirty="0" smtClean="0"/>
              <a:t>takke.jp / </a:t>
            </a:r>
            <a:r>
              <a:rPr lang="en-US" altLang="ja-JP" dirty="0" smtClean="0"/>
              <a:t>@</a:t>
            </a:r>
            <a:r>
              <a:rPr lang="en-US" altLang="ja-JP" dirty="0" err="1" smtClean="0"/>
              <a:t>takke</a:t>
            </a:r>
            <a:r>
              <a:rPr lang="en-US" altLang="ja-JP" dirty="0" smtClean="0"/>
              <a:t> / </a:t>
            </a:r>
            <a:r>
              <a:rPr kumimoji="1" lang="en-US" altLang="ja-JP" dirty="0" err="1" smtClean="0"/>
              <a:t>id:halts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81</a:t>
            </a:r>
            <a:r>
              <a:rPr kumimoji="1" lang="ja-JP" altLang="en-US" dirty="0" smtClean="0"/>
              <a:t>世代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職業プログラマ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ここ数年は</a:t>
            </a:r>
            <a:r>
              <a:rPr kumimoji="1" lang="en-US" altLang="ja-JP" dirty="0" smtClean="0"/>
              <a:t>PHP</a:t>
            </a:r>
            <a:r>
              <a:rPr kumimoji="1" lang="ja-JP" altLang="en-US" dirty="0" smtClean="0"/>
              <a:t>屋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趣味なら</a:t>
            </a:r>
            <a:r>
              <a:rPr kumimoji="1" lang="en-US" altLang="ja-JP" dirty="0" smtClean="0"/>
              <a:t>C++</a:t>
            </a:r>
          </a:p>
          <a:p>
            <a:pPr lvl="1"/>
            <a:r>
              <a:rPr lang="en-US" altLang="ja-JP" dirty="0" err="1" smtClean="0"/>
              <a:t>WindowsCE</a:t>
            </a:r>
            <a:r>
              <a:rPr lang="en-US" altLang="ja-JP" dirty="0" smtClean="0"/>
              <a:t> FAN</a:t>
            </a:r>
            <a:r>
              <a:rPr lang="ja-JP" altLang="en-US" dirty="0" smtClean="0"/>
              <a:t>に絡んでる？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 smtClean="0"/>
              <a:t>Aplio</a:t>
            </a:r>
            <a:r>
              <a:rPr lang="ja-JP" altLang="en-US" dirty="0" smtClean="0"/>
              <a:t>のサーバ側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スマートフォン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W-ZERO3[</a:t>
            </a:r>
            <a:r>
              <a:rPr kumimoji="1" lang="en-US" altLang="ja-JP" dirty="0" err="1" smtClean="0"/>
              <a:t>es</a:t>
            </a:r>
            <a:r>
              <a:rPr kumimoji="1" lang="en-US" altLang="ja-JP" dirty="0" smtClean="0"/>
              <a:t>] 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アドエス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E30HT</a:t>
            </a:r>
          </a:p>
          <a:p>
            <a:pPr lvl="2"/>
            <a:r>
              <a:rPr lang="en-US" altLang="ja-JP" dirty="0" err="1" smtClean="0"/>
              <a:t>iPhone</a:t>
            </a:r>
            <a:r>
              <a:rPr lang="en-US" altLang="ja-JP" dirty="0" smtClean="0"/>
              <a:t> 3G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r>
              <a:rPr kumimoji="1"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85776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2071678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S創英角ﾎﾟｯﾌﾟ体" pitchFamily="50" charset="-128"/>
                <a:ea typeface="HGS創英角ﾎﾟｯﾌﾟ体" pitchFamily="50" charset="-128"/>
              </a:rPr>
              <a:t>以下、</a:t>
            </a:r>
            <a:r>
              <a:rPr kumimoji="1" lang="en-US" altLang="ja-JP" sz="4000" dirty="0" smtClean="0">
                <a:latin typeface="HGS創英角ﾎﾟｯﾌﾟ体" pitchFamily="50" charset="-128"/>
                <a:ea typeface="HGS創英角ﾎﾟｯﾌﾟ体" pitchFamily="50" charset="-128"/>
              </a:rPr>
              <a:t>1000</a:t>
            </a:r>
            <a:r>
              <a:rPr lang="en-US" altLang="ja-JP" sz="4000" dirty="0" smtClean="0">
                <a:latin typeface="HGS創英角ﾎﾟｯﾌﾟ体" pitchFamily="50" charset="-128"/>
                <a:ea typeface="HGS創英角ﾎﾟｯﾌﾟ体" pitchFamily="50" charset="-128"/>
              </a:rPr>
              <a:t>speakers</a:t>
            </a:r>
            <a:r>
              <a:rPr lang="ja-JP" altLang="en-US" sz="4000" dirty="0" smtClean="0">
                <a:latin typeface="HGS創英角ﾎﾟｯﾌﾟ体" pitchFamily="50" charset="-128"/>
                <a:ea typeface="HGS創英角ﾎﾟｯﾌﾟ体" pitchFamily="50" charset="-128"/>
              </a:rPr>
              <a:t>の</a:t>
            </a:r>
            <a:r>
              <a:rPr lang="en-US" altLang="ja-JP" sz="4000" dirty="0" smtClean="0"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4000" dirty="0" smtClean="0"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en-US" altLang="ja-JP" sz="4000" dirty="0" smtClean="0">
                <a:latin typeface="HGS創英角ﾎﾟｯﾌﾟ体" pitchFamily="50" charset="-128"/>
                <a:ea typeface="HGS創英角ﾎﾟｯﾌﾟ体" pitchFamily="50" charset="-128"/>
              </a:rPr>
              <a:t>MZ3</a:t>
            </a:r>
            <a:r>
              <a:rPr lang="ja-JP" altLang="en-US" sz="4000" dirty="0" smtClean="0">
                <a:latin typeface="HGS創英角ﾎﾟｯﾌﾟ体" pitchFamily="50" charset="-128"/>
                <a:ea typeface="HGS創英角ﾎﾟｯﾌﾟ体" pitchFamily="50" charset="-128"/>
              </a:rPr>
              <a:t>関連スライド集です</a:t>
            </a:r>
            <a:r>
              <a:rPr kumimoji="1" lang="ja-JP" altLang="en-US" sz="4000" dirty="0" smtClean="0">
                <a:latin typeface="HGS創英角ﾎﾟｯﾌﾟ体" pitchFamily="50" charset="-128"/>
                <a:ea typeface="HGS創英角ﾎﾟｯﾌﾟ体" pitchFamily="50" charset="-128"/>
              </a:rPr>
              <a:t>。</a:t>
            </a:r>
            <a:endParaRPr kumimoji="1" lang="ja-JP" altLang="en-US" sz="40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6"/>
            <a:ext cx="8329642" cy="4783159"/>
          </a:xfrm>
        </p:spPr>
        <p:txBody>
          <a:bodyPr/>
          <a:lstStyle/>
          <a:p>
            <a:r>
              <a:rPr lang="en-US" altLang="ja-JP" dirty="0" smtClean="0"/>
              <a:t>WM</a:t>
            </a:r>
            <a:r>
              <a:rPr lang="ja-JP" altLang="en-US" dirty="0" smtClean="0"/>
              <a:t>のブラウザ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Opera,IE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は遅すぎます</a:t>
            </a:r>
            <a:endParaRPr lang="en-US" altLang="ja-JP" dirty="0" smtClean="0"/>
          </a:p>
          <a:p>
            <a:r>
              <a:rPr lang="en-US" altLang="ja-JP" dirty="0" smtClean="0"/>
              <a:t>WILLCOM</a:t>
            </a:r>
            <a:r>
              <a:rPr lang="ja-JP" altLang="en-US" dirty="0" smtClean="0"/>
              <a:t>だとモバイル</a:t>
            </a:r>
            <a:r>
              <a:rPr lang="en-US" altLang="ja-JP" dirty="0" err="1" smtClean="0"/>
              <a:t>mixi</a:t>
            </a:r>
            <a:r>
              <a:rPr lang="ja-JP" altLang="en-US" dirty="0" smtClean="0"/>
              <a:t>使えない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2006)</a:t>
            </a:r>
          </a:p>
          <a:p>
            <a:r>
              <a:rPr kumimoji="1" lang="en-US" altLang="ja-JP" dirty="0" err="1" smtClean="0"/>
              <a:t>mixi&amp;Twitter</a:t>
            </a:r>
            <a:r>
              <a:rPr kumimoji="1" lang="ja-JP" altLang="en-US" dirty="0" smtClean="0"/>
              <a:t>クライアント</a:t>
            </a:r>
            <a:r>
              <a:rPr kumimoji="1" lang="en-US" altLang="ja-JP" dirty="0" smtClean="0">
                <a:solidFill>
                  <a:srgbClr val="FFFF00"/>
                </a:solidFill>
              </a:rPr>
              <a:t>MZ3.i / MZ4</a:t>
            </a:r>
          </a:p>
          <a:p>
            <a:pPr lvl="1"/>
            <a:r>
              <a:rPr lang="en-US" altLang="ja-JP" dirty="0" err="1" smtClean="0">
                <a:solidFill>
                  <a:srgbClr val="FFC000"/>
                </a:solidFill>
              </a:rPr>
              <a:t>mixi</a:t>
            </a:r>
            <a:r>
              <a:rPr lang="en-US" altLang="ja-JP" dirty="0" smtClean="0"/>
              <a:t> : </a:t>
            </a:r>
            <a:r>
              <a:rPr lang="ja-JP" altLang="en-US" dirty="0" smtClean="0"/>
              <a:t>スクレイピング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 </a:t>
            </a:r>
            <a:r>
              <a:rPr lang="en-US" altLang="ja-JP" dirty="0" smtClean="0"/>
              <a:t>(</a:t>
            </a:r>
            <a:r>
              <a:rPr lang="ja-JP" altLang="en-US" dirty="0" smtClean="0"/>
              <a:t>一部</a:t>
            </a:r>
            <a:r>
              <a:rPr lang="en-US" altLang="ja-JP" dirty="0" smtClean="0"/>
              <a:t>API), </a:t>
            </a:r>
            <a:r>
              <a:rPr lang="ja-JP" altLang="en-US" dirty="0" smtClean="0"/>
              <a:t>仕様変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ry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Twitter</a:t>
            </a:r>
            <a:r>
              <a:rPr lang="ja-JP" altLang="en-US" dirty="0" smtClean="0"/>
              <a:t>と</a:t>
            </a:r>
            <a:r>
              <a:rPr lang="en-US" altLang="ja-JP" dirty="0" smtClean="0"/>
              <a:t>RSS</a:t>
            </a:r>
          </a:p>
          <a:p>
            <a:pPr lvl="1"/>
            <a:r>
              <a:rPr lang="en-US" altLang="ja-JP" dirty="0" err="1" smtClean="0"/>
              <a:t>VisualC</a:t>
            </a:r>
            <a:r>
              <a:rPr lang="en-US" altLang="ja-JP" dirty="0" smtClean="0"/>
              <a:t>++ / MFC</a:t>
            </a:r>
          </a:p>
          <a:p>
            <a:pPr lvl="1"/>
            <a:r>
              <a:rPr lang="en-US" altLang="ja-JP" dirty="0" smtClean="0"/>
              <a:t>Windows</a:t>
            </a:r>
            <a:r>
              <a:rPr lang="ja-JP" altLang="en-US" dirty="0" smtClean="0"/>
              <a:t>版</a:t>
            </a:r>
            <a:r>
              <a:rPr lang="en-US" altLang="ja-JP" dirty="0" smtClean="0"/>
              <a:t>=MZ4 (</a:t>
            </a:r>
            <a:r>
              <a:rPr lang="ja-JP" altLang="en-US" dirty="0" smtClean="0"/>
              <a:t>仕事中に</a:t>
            </a:r>
            <a:r>
              <a:rPr lang="en-US" altLang="ja-JP" dirty="0" err="1" smtClean="0"/>
              <a:t>ry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MZ3</a:t>
            </a:r>
            <a:endParaRPr kumimoji="1" lang="ja-JP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6"/>
            <a:ext cx="8329642" cy="4783159"/>
          </a:xfrm>
        </p:spPr>
        <p:txBody>
          <a:bodyPr/>
          <a:lstStyle/>
          <a:p>
            <a:pPr lvl="1"/>
            <a:r>
              <a:rPr kumimoji="1" lang="en-US" altLang="ja-JP" smtClean="0"/>
              <a:t>2006/08</a:t>
            </a:r>
            <a:r>
              <a:rPr kumimoji="1" lang="ja-JP" altLang="en-US" smtClean="0"/>
              <a:t> 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まこさん</a:t>
            </a:r>
            <a:r>
              <a:rPr kumimoji="1" lang="ja-JP" altLang="en-US" dirty="0" smtClean="0"/>
              <a:t>がプロトタイプ作成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2006/11 </a:t>
            </a:r>
            <a:r>
              <a:rPr lang="ja-JP" altLang="en-US" dirty="0" smtClean="0"/>
              <a:t>ソース公開 ⇒ </a:t>
            </a:r>
            <a:r>
              <a:rPr lang="ja-JP" altLang="en-US" b="1" dirty="0" err="1" smtClean="0">
                <a:solidFill>
                  <a:srgbClr val="FFFF00"/>
                </a:solidFill>
              </a:rPr>
              <a:t>いっ</a:t>
            </a:r>
            <a:r>
              <a:rPr lang="ja-JP" altLang="en-US" b="1" dirty="0" smtClean="0">
                <a:solidFill>
                  <a:srgbClr val="FFFF00"/>
                </a:solidFill>
              </a:rPr>
              <a:t>ちゅう</a:t>
            </a:r>
            <a:r>
              <a:rPr lang="ja-JP" altLang="en-US" dirty="0" smtClean="0"/>
              <a:t>さんが引継ぎ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                    </a:t>
            </a:r>
            <a:r>
              <a:rPr lang="ja-JP" altLang="en-US" dirty="0" smtClean="0"/>
              <a:t>⇒ </a:t>
            </a:r>
            <a:r>
              <a:rPr lang="ja-JP" altLang="en-US" dirty="0" err="1" smtClean="0">
                <a:solidFill>
                  <a:srgbClr val="FFFF00"/>
                </a:solidFill>
              </a:rPr>
              <a:t>たっ</a:t>
            </a:r>
            <a:r>
              <a:rPr lang="ja-JP" altLang="en-US" dirty="0" smtClean="0">
                <a:solidFill>
                  <a:srgbClr val="FFFF00"/>
                </a:solidFill>
              </a:rPr>
              <a:t>け</a:t>
            </a:r>
            <a:r>
              <a:rPr lang="ja-JP" altLang="en-US" dirty="0" smtClean="0"/>
              <a:t>が横取り</a:t>
            </a:r>
            <a:r>
              <a:rPr lang="ja-JP" altLang="en-US" dirty="0" err="1" smtClean="0"/>
              <a:t>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＜</a:t>
            </a:r>
            <a:r>
              <a:rPr lang="ja-JP" altLang="en-US" smtClean="0"/>
              <a:t>中略＞</a:t>
            </a:r>
            <a:endParaRPr lang="en-US" altLang="ja-JP" smtClean="0"/>
          </a:p>
          <a:p>
            <a:pPr lvl="1"/>
            <a:r>
              <a:rPr kumimoji="1" lang="en-US" altLang="ja-JP" smtClean="0"/>
              <a:t>2007/12 </a:t>
            </a:r>
            <a:r>
              <a:rPr kumimoji="1" lang="ja-JP" altLang="en-US" smtClean="0"/>
              <a:t>絵文字描画対応（</a:t>
            </a:r>
            <a:r>
              <a:rPr kumimoji="1" lang="ja-JP" altLang="en-US" smtClean="0">
                <a:solidFill>
                  <a:srgbClr val="FFFF00"/>
                </a:solidFill>
              </a:rPr>
              <a:t>仕事人</a:t>
            </a:r>
            <a:r>
              <a:rPr kumimoji="1" lang="ja-JP" altLang="en-US" smtClean="0"/>
              <a:t>さん）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2007/12 iPhone</a:t>
            </a:r>
            <a:r>
              <a:rPr kumimoji="1" lang="ja-JP" altLang="en-US" smtClean="0"/>
              <a:t>風</a:t>
            </a:r>
            <a:r>
              <a:rPr kumimoji="1" lang="en-US" altLang="ja-JP" smtClean="0"/>
              <a:t>UI</a:t>
            </a:r>
            <a:r>
              <a:rPr kumimoji="1" lang="ja-JP" altLang="en-US" smtClean="0"/>
              <a:t>？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2008/04 Twitter</a:t>
            </a:r>
            <a:r>
              <a:rPr kumimoji="1" lang="ja-JP" altLang="en-US" smtClean="0"/>
              <a:t>クライアント搭載</a:t>
            </a:r>
            <a:endParaRPr kumimoji="1" lang="en-US" altLang="ja-JP" smtClean="0"/>
          </a:p>
          <a:p>
            <a:pPr lvl="1"/>
            <a:r>
              <a:rPr lang="en-US" altLang="ja-JP" smtClean="0"/>
              <a:t>2008/05 </a:t>
            </a:r>
            <a:r>
              <a:rPr lang="ja-JP" altLang="en-US" smtClean="0"/>
              <a:t>もっと</a:t>
            </a:r>
            <a:r>
              <a:rPr lang="en-US" altLang="ja-JP" smtClean="0"/>
              <a:t>iPhone</a:t>
            </a:r>
            <a:r>
              <a:rPr lang="ja-JP" altLang="en-US" smtClean="0"/>
              <a:t>風</a:t>
            </a:r>
            <a:r>
              <a:rPr lang="en-US" altLang="ja-JP" smtClean="0"/>
              <a:t>UI</a:t>
            </a:r>
            <a:r>
              <a:rPr lang="ja-JP" altLang="en-US" smtClean="0"/>
              <a:t>？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　　　　（</a:t>
            </a:r>
            <a:r>
              <a:rPr lang="ja-JP" altLang="en-US" smtClean="0">
                <a:solidFill>
                  <a:srgbClr val="FFFF00"/>
                </a:solidFill>
              </a:rPr>
              <a:t>モりやま</a:t>
            </a:r>
            <a:r>
              <a:rPr lang="ja-JP" altLang="en-US" smtClean="0"/>
              <a:t>さん）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　　　　</a:t>
            </a:r>
            <a:r>
              <a:rPr lang="en-US" altLang="ja-JP" smtClean="0"/>
              <a:t>RSS</a:t>
            </a:r>
            <a:r>
              <a:rPr lang="ja-JP" altLang="en-US" smtClean="0"/>
              <a:t>リーダ搭載？</a:t>
            </a:r>
            <a:endParaRPr lang="en-US" altLang="ja-JP" smtClean="0"/>
          </a:p>
          <a:p>
            <a:pPr lvl="1"/>
            <a:r>
              <a:rPr kumimoji="1" lang="en-US" altLang="ja-JP" smtClean="0"/>
              <a:t>2008/xx </a:t>
            </a:r>
            <a:r>
              <a:rPr kumimoji="1" lang="ja-JP" altLang="en-US" smtClean="0"/>
              <a:t>プラグイン化？</a:t>
            </a:r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History / MZ3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000504"/>
            <a:ext cx="16097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pic>
        <p:nvPicPr>
          <p:cNvPr id="2050" name="Picture 2" descr="C:\Src\MZ3.i\doc\MZ3-Class-Lay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000453" cy="6000339"/>
          </a:xfrm>
          <a:prstGeom prst="rect">
            <a:avLst/>
          </a:prstGeom>
          <a:noFill/>
        </p:spPr>
      </p:pic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639755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英単語学習ソフト</a:t>
            </a:r>
            <a:r>
              <a:rPr kumimoji="1" lang="en-US" altLang="ja-JP" sz="2800" dirty="0" smtClean="0"/>
              <a:t>P-Study System (PSS)</a:t>
            </a:r>
          </a:p>
          <a:p>
            <a:pPr>
              <a:buNone/>
            </a:pPr>
            <a:endParaRPr kumimoji="1" lang="en-US" altLang="ja-JP" sz="2800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自己紹介</a:t>
            </a:r>
            <a:r>
              <a:rPr kumimoji="1" lang="en-US" altLang="ja-JP" dirty="0" smtClean="0"/>
              <a:t>(2/2)</a:t>
            </a:r>
            <a:r>
              <a:rPr kumimoji="1" lang="ja-JP" altLang="en-US" dirty="0" smtClean="0"/>
              <a:t> </a:t>
            </a:r>
            <a:r>
              <a:rPr kumimoji="1" lang="en-US" altLang="ja-JP" sz="4000" dirty="0" smtClean="0"/>
              <a:t>/ </a:t>
            </a:r>
            <a:r>
              <a:rPr kumimoji="1" lang="ja-JP" altLang="en-US" sz="4000" dirty="0" smtClean="0"/>
              <a:t>つくったもの</a:t>
            </a:r>
            <a:endParaRPr kumimoji="1" lang="ja-JP" altLang="en-US" dirty="0"/>
          </a:p>
        </p:txBody>
      </p:sp>
      <p:pic>
        <p:nvPicPr>
          <p:cNvPr id="2050" name="Picture 2" descr="smart-le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2071702" cy="1434255"/>
          </a:xfrm>
          <a:prstGeom prst="rect">
            <a:avLst/>
          </a:prstGeom>
          <a:noFill/>
        </p:spPr>
      </p:pic>
      <p:pic>
        <p:nvPicPr>
          <p:cNvPr id="2052" name="Picture 4" descr="learning wind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428868"/>
            <a:ext cx="1928826" cy="1335341"/>
          </a:xfrm>
          <a:prstGeom prst="rect">
            <a:avLst/>
          </a:prstGeom>
          <a:noFill/>
        </p:spPr>
      </p:pic>
      <p:sp>
        <p:nvSpPr>
          <p:cNvPr id="13" name="コンテンツ プレースホルダ 1"/>
          <p:cNvSpPr txBox="1">
            <a:spLocks/>
          </p:cNvSpPr>
          <p:nvPr/>
        </p:nvSpPr>
        <p:spPr>
          <a:xfrm>
            <a:off x="457200" y="3857628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PSS for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WindowsMobile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(MPSS)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214686"/>
            <a:ext cx="15811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コンテンツ プレースホルダ 1"/>
          <p:cNvSpPr txBox="1">
            <a:spLocks/>
          </p:cNvSpPr>
          <p:nvPr/>
        </p:nvSpPr>
        <p:spPr>
          <a:xfrm>
            <a:off x="428596" y="4572008"/>
            <a:ext cx="82296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MZ3.i / MZ4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500570"/>
            <a:ext cx="1500198" cy="20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直線矢印コネクタ 17"/>
          <p:cNvCxnSpPr>
            <a:endCxn id="20" idx="1"/>
          </p:cNvCxnSpPr>
          <p:nvPr/>
        </p:nvCxnSpPr>
        <p:spPr>
          <a:xfrm>
            <a:off x="1428728" y="5000636"/>
            <a:ext cx="2000264" cy="53578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17" idx="1"/>
          </p:cNvCxnSpPr>
          <p:nvPr/>
        </p:nvCxnSpPr>
        <p:spPr>
          <a:xfrm>
            <a:off x="2571736" y="5000636"/>
            <a:ext cx="2928958" cy="54716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D:\Src\MZ3.i\dist\capture\20090628_MZ3_1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553776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85420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知ってた人？</a:t>
            </a:r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MZ3/4</a:t>
            </a:r>
            <a:r>
              <a:rPr kumimoji="1" lang="ja-JP" altLang="en-US" dirty="0" smtClean="0"/>
              <a:t>とは？</a:t>
            </a:r>
            <a:r>
              <a:rPr kumimoji="1" lang="en-US" altLang="ja-JP" dirty="0" smtClean="0"/>
              <a:t>(1/2)</a:t>
            </a:r>
            <a:endParaRPr kumimoji="1" lang="ja-JP" altLang="en-US" dirty="0"/>
          </a:p>
        </p:txBody>
      </p:sp>
      <p:pic>
        <p:nvPicPr>
          <p:cNvPr id="3075" name="Picture 3" descr="D:\TEMP\Temporary Internet Files\Content.IE5\XJ3GCS2C\MPj042548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2571744" cy="2571744"/>
          </a:xfrm>
          <a:prstGeom prst="rect">
            <a:avLst/>
          </a:prstGeom>
          <a:noFill/>
        </p:spPr>
      </p:pic>
      <p:pic>
        <p:nvPicPr>
          <p:cNvPr id="3080" name="Picture 8" descr="D:\TEMP\Temporary Internet Files\Content.IE5\8PD8MEZQ\MPj042781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357562"/>
            <a:ext cx="4005299" cy="2978941"/>
          </a:xfrm>
          <a:prstGeom prst="rect">
            <a:avLst/>
          </a:prstGeom>
          <a:noFill/>
        </p:spPr>
      </p:pic>
      <p:sp>
        <p:nvSpPr>
          <p:cNvPr id="15" name="コンテンツ プレースホルダ 1"/>
          <p:cNvSpPr txBox="1">
            <a:spLocks/>
          </p:cNvSpPr>
          <p:nvPr/>
        </p:nvSpPr>
        <p:spPr>
          <a:xfrm>
            <a:off x="414366" y="3360749"/>
            <a:ext cx="8229600" cy="1854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使ってる人？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 smtClean="0"/>
              <a:t>多機能ブラウザです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機能がいっぱいです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mixi, Twitter, Gmail, </a:t>
            </a:r>
            <a:r>
              <a:rPr lang="en-US" altLang="ja-JP" sz="2000" dirty="0" err="1" smtClean="0"/>
              <a:t>auone</a:t>
            </a:r>
            <a:r>
              <a:rPr lang="en-US" altLang="ja-JP" sz="2000" dirty="0" smtClean="0"/>
              <a:t>, 2ch, RSS, </a:t>
            </a:r>
            <a:r>
              <a:rPr lang="en-US" altLang="ja-JP" sz="2000" dirty="0" err="1" smtClean="0"/>
              <a:t>Wassr</a:t>
            </a:r>
            <a:r>
              <a:rPr lang="en-US" altLang="ja-JP" sz="2000" dirty="0" smtClean="0"/>
              <a:t>, </a:t>
            </a:r>
            <a:br>
              <a:rPr lang="en-US" altLang="ja-JP" sz="2000" dirty="0" smtClean="0"/>
            </a:br>
            <a:r>
              <a:rPr lang="en-US" altLang="ja-JP" sz="2000" dirty="0" smtClean="0"/>
              <a:t>goo</a:t>
            </a:r>
            <a:r>
              <a:rPr lang="ja-JP" altLang="en-US" sz="2000" dirty="0" smtClean="0"/>
              <a:t>ホームひとこと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@</a:t>
            </a:r>
            <a:r>
              <a:rPr lang="en-US" altLang="ja-JP" sz="2000" dirty="0" err="1" smtClean="0"/>
              <a:t>kimobiler</a:t>
            </a:r>
            <a:r>
              <a:rPr lang="en-US" altLang="ja-JP" sz="2000" dirty="0" smtClean="0"/>
              <a:t>: </a:t>
            </a:r>
            <a:r>
              <a:rPr lang="ja-JP" altLang="en-US" sz="2000" dirty="0" smtClean="0"/>
              <a:t>１日だけ</a:t>
            </a:r>
            <a:r>
              <a:rPr lang="en-US" altLang="ja-JP" sz="2000" dirty="0" smtClean="0"/>
              <a:t>MZ3</a:t>
            </a:r>
            <a:r>
              <a:rPr lang="ja-JP" altLang="en-US" sz="2000" dirty="0" smtClean="0"/>
              <a:t>で全てをまかなおうとしたが、</a:t>
            </a:r>
            <a:r>
              <a:rPr lang="ja-JP" altLang="en-US" sz="2000" dirty="0" smtClean="0">
                <a:solidFill>
                  <a:srgbClr val="FFFF00"/>
                </a:solidFill>
              </a:rPr>
              <a:t>全て一緒のアプリで扱う意義が理解できない</a:t>
            </a:r>
            <a:r>
              <a:rPr lang="ja-JP" altLang="en-US" sz="2000" dirty="0" smtClean="0"/>
              <a:t>ので</a:t>
            </a:r>
            <a:r>
              <a:rPr lang="ja-JP" altLang="en-US" sz="2000" dirty="0" err="1" smtClean="0"/>
              <a:t>ちー</a:t>
            </a:r>
            <a:r>
              <a:rPr lang="ja-JP" altLang="en-US" sz="2000" dirty="0" smtClean="0"/>
              <a:t>たんと</a:t>
            </a:r>
            <a:r>
              <a:rPr lang="en-US" altLang="ja-JP" sz="2000" dirty="0" err="1" smtClean="0"/>
              <a:t>wasabi+mixi</a:t>
            </a:r>
            <a:r>
              <a:rPr lang="ja-JP" altLang="en-US" sz="2000" dirty="0" smtClean="0"/>
              <a:t>モバイルだな。別々の方が便利</a:t>
            </a:r>
            <a:endParaRPr lang="en-US" altLang="ja-JP" sz="2000" dirty="0" smtClean="0"/>
          </a:p>
          <a:p>
            <a:pPr lvl="1"/>
            <a:r>
              <a:rPr lang="ja-JP" altLang="en-US" sz="2000" dirty="0" smtClean="0">
                <a:solidFill>
                  <a:srgbClr val="FFFF00"/>
                </a:solidFill>
              </a:rPr>
              <a:t>「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mixi+Twitter</a:t>
            </a:r>
            <a:r>
              <a:rPr lang="ja-JP" altLang="en-US" sz="2000" dirty="0" smtClean="0">
                <a:solidFill>
                  <a:srgbClr val="FFFF00"/>
                </a:solidFill>
              </a:rPr>
              <a:t>は相性がいいはず」</a:t>
            </a:r>
            <a:r>
              <a:rPr lang="ja-JP" altLang="en-US" sz="2000" dirty="0" smtClean="0"/>
              <a:t>と気づいて付けてみた。</a:t>
            </a:r>
          </a:p>
          <a:p>
            <a:pPr lvl="1"/>
            <a:r>
              <a:rPr lang="ja-JP" altLang="en-US" sz="2000" dirty="0" smtClean="0"/>
              <a:t>当時は</a:t>
            </a:r>
            <a:r>
              <a:rPr lang="ja-JP" altLang="en-US" sz="2000" dirty="0" err="1" smtClean="0">
                <a:solidFill>
                  <a:srgbClr val="FFFF00"/>
                </a:solidFill>
              </a:rPr>
              <a:t>ちー</a:t>
            </a:r>
            <a:r>
              <a:rPr lang="ja-JP" altLang="en-US" sz="2000" dirty="0" smtClean="0">
                <a:solidFill>
                  <a:srgbClr val="FFFF00"/>
                </a:solidFill>
              </a:rPr>
              <a:t>たん</a:t>
            </a:r>
            <a:r>
              <a:rPr lang="ja-JP" altLang="en-US" sz="2000" dirty="0" smtClean="0"/>
              <a:t>も</a:t>
            </a:r>
            <a:r>
              <a:rPr lang="en-US" altLang="ja-JP" sz="2000" dirty="0" err="1" smtClean="0">
                <a:solidFill>
                  <a:srgbClr val="FFFF00"/>
                </a:solidFill>
              </a:rPr>
              <a:t>Smartter</a:t>
            </a:r>
            <a:r>
              <a:rPr lang="ja-JP" altLang="en-US" sz="2000" dirty="0" smtClean="0"/>
              <a:t>も</a:t>
            </a:r>
            <a:r>
              <a:rPr lang="ja-JP" altLang="en-US" sz="2000" dirty="0" smtClean="0">
                <a:solidFill>
                  <a:srgbClr val="FFFF00"/>
                </a:solidFill>
              </a:rPr>
              <a:t>風見鶏</a:t>
            </a:r>
            <a:r>
              <a:rPr lang="ja-JP" altLang="en-US" sz="2000" dirty="0" smtClean="0"/>
              <a:t>もなく。</a:t>
            </a:r>
            <a:endParaRPr lang="en-US" altLang="ja-JP" sz="2000" dirty="0" smtClean="0"/>
          </a:p>
          <a:p>
            <a:r>
              <a:rPr lang="ja-JP" altLang="en-US" sz="2400" dirty="0" smtClean="0"/>
              <a:t>要は・・・</a:t>
            </a:r>
          </a:p>
          <a:p>
            <a:pPr lvl="1"/>
            <a:r>
              <a:rPr lang="ja-JP" altLang="en-US" sz="2000" dirty="0" smtClean="0">
                <a:solidFill>
                  <a:srgbClr val="FFFF00"/>
                </a:solidFill>
              </a:rPr>
              <a:t>自分が欲しかったから</a:t>
            </a:r>
            <a:r>
              <a:rPr lang="ja-JP" altLang="en-US" sz="2000" dirty="0" smtClean="0"/>
              <a:t>。</a:t>
            </a:r>
            <a:r>
              <a:rPr lang="ja-JP" altLang="en-US" sz="2000" dirty="0" smtClean="0">
                <a:solidFill>
                  <a:srgbClr val="FFFF00"/>
                </a:solidFill>
              </a:rPr>
              <a:t>ガラケー</a:t>
            </a:r>
            <a:r>
              <a:rPr lang="ja-JP" altLang="en-US" sz="2000" dirty="0" smtClean="0"/>
              <a:t>でしていることをこれ一本で。</a:t>
            </a:r>
          </a:p>
          <a:p>
            <a:pPr lvl="1"/>
            <a:r>
              <a:rPr lang="ja-JP" altLang="en-US" sz="2000" dirty="0" smtClean="0">
                <a:solidFill>
                  <a:srgbClr val="FFFF00"/>
                </a:solidFill>
              </a:rPr>
              <a:t>「もったいない」</a:t>
            </a:r>
            <a:endParaRPr lang="en-US" altLang="ja-JP" sz="2000" dirty="0" smtClean="0">
              <a:solidFill>
                <a:srgbClr val="FFFF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MZ3/4</a:t>
            </a:r>
            <a:r>
              <a:rPr kumimoji="1" lang="ja-JP" altLang="en-US" dirty="0" smtClean="0"/>
              <a:t>とは？</a:t>
            </a:r>
            <a:r>
              <a:rPr kumimoji="1" lang="en-US" altLang="ja-JP" dirty="0" smtClean="0"/>
              <a:t>(2/2)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58483"/>
          <a:stretch>
            <a:fillRect/>
          </a:stretch>
        </p:blipFill>
        <p:spPr bwMode="auto">
          <a:xfrm>
            <a:off x="4714876" y="1285860"/>
            <a:ext cx="39806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さて、そろそろ開発寄りの話をしようか。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9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072330" y="6400800"/>
            <a:ext cx="1492550" cy="274320"/>
          </a:xfrm>
        </p:spPr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10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5720" y="6400800"/>
            <a:ext cx="5221944" cy="274320"/>
          </a:xfrm>
        </p:spPr>
        <p:txBody>
          <a:bodyPr/>
          <a:lstStyle/>
          <a:p>
            <a:pPr algn="l"/>
            <a:r>
              <a:rPr kumimoji="1" lang="ja-JP" altLang="en-US" sz="1300" smtClean="0"/>
              <a:t>スマートフォン勉強会</a:t>
            </a:r>
            <a:r>
              <a:rPr kumimoji="1" lang="en-US" altLang="ja-JP" sz="1300" smtClean="0"/>
              <a:t>@</a:t>
            </a:r>
            <a:r>
              <a:rPr kumimoji="1" lang="ja-JP" altLang="en-US" sz="1300" smtClean="0"/>
              <a:t>関東</a:t>
            </a:r>
            <a:r>
              <a:rPr kumimoji="1" lang="en-US" altLang="ja-JP" sz="1300" smtClean="0"/>
              <a:t>#2</a:t>
            </a:r>
            <a:endParaRPr kumimoji="1" lang="ja-JP" altLang="en-US" sz="13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VisualStudio2008 Pro./C++/MFC</a:t>
            </a:r>
          </a:p>
          <a:p>
            <a:r>
              <a:rPr lang="en-US" altLang="ja-JP" sz="2800" dirty="0" smtClean="0"/>
              <a:t>Windows Mobile 6 SDK</a:t>
            </a:r>
          </a:p>
          <a:p>
            <a:r>
              <a:rPr lang="ja-JP" altLang="en-US" sz="2800" dirty="0" smtClean="0"/>
              <a:t>オープンソース</a:t>
            </a:r>
            <a:r>
              <a:rPr lang="en-US" altLang="ja-JP" sz="2800" dirty="0" smtClean="0"/>
              <a:t>(GPL)</a:t>
            </a:r>
          </a:p>
          <a:p>
            <a:r>
              <a:rPr kumimoji="1" lang="en-US" altLang="ja-JP" sz="2800" dirty="0" smtClean="0"/>
              <a:t>http://mz3.jp</a:t>
            </a:r>
            <a:endParaRPr kumimoji="1" lang="ja-JP" altLang="en-US" sz="28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MZ3/4 </a:t>
            </a:r>
            <a:r>
              <a:rPr lang="ja-JP" altLang="en-US" dirty="0" smtClean="0"/>
              <a:t>の開発環境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38115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b="9701"/>
          <a:stretch>
            <a:fillRect/>
          </a:stretch>
        </p:blipFill>
        <p:spPr bwMode="auto">
          <a:xfrm>
            <a:off x="4429124" y="3626637"/>
            <a:ext cx="3929090" cy="265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676" t="56347" r="80570" b="38739"/>
          <a:stretch>
            <a:fillRect/>
          </a:stretch>
        </p:blipFill>
        <p:spPr bwMode="auto">
          <a:xfrm>
            <a:off x="928662" y="4000504"/>
            <a:ext cx="2143140" cy="57150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左矢印 7"/>
          <p:cNvSpPr/>
          <p:nvPr/>
        </p:nvSpPr>
        <p:spPr>
          <a:xfrm rot="1334560" flipH="1">
            <a:off x="2914923" y="4456940"/>
            <a:ext cx="1000132" cy="50006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err="1" smtClean="0"/>
              <a:t>すまべん関</a:t>
            </a:r>
            <a:r>
              <a:rPr lang="ja-JP" altLang="en-US" dirty="0" smtClean="0"/>
              <a:t>東</a:t>
            </a:r>
            <a:r>
              <a:rPr lang="en-US" altLang="ja-JP" dirty="0" smtClean="0"/>
              <a:t>#1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mikiofuku</a:t>
            </a:r>
            <a:r>
              <a:rPr lang="ja-JP" altLang="en-US" dirty="0" err="1" smtClean="0"/>
              <a:t>さんが</a:t>
            </a:r>
            <a:r>
              <a:rPr lang="ja-JP" altLang="en-US" dirty="0" smtClean="0"/>
              <a:t>言ってました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FF00"/>
                </a:solidFill>
              </a:rPr>
              <a:t>「</a:t>
            </a:r>
            <a:r>
              <a:rPr lang="en-US" altLang="ja-JP" dirty="0" smtClean="0">
                <a:solidFill>
                  <a:srgbClr val="FFFF00"/>
                </a:solidFill>
              </a:rPr>
              <a:t>.NET CF </a:t>
            </a:r>
            <a:r>
              <a:rPr lang="ja-JP" altLang="en-US" dirty="0" smtClean="0">
                <a:solidFill>
                  <a:srgbClr val="FFFF00"/>
                </a:solidFill>
              </a:rPr>
              <a:t>のアプリを作るなら、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　</a:t>
            </a:r>
            <a:r>
              <a:rPr lang="en-US" altLang="ja-JP" dirty="0" smtClean="0">
                <a:solidFill>
                  <a:srgbClr val="FFFF00"/>
                </a:solidFill>
              </a:rPr>
              <a:t>.NET </a:t>
            </a:r>
            <a:r>
              <a:rPr lang="ja-JP" altLang="en-US" dirty="0" smtClean="0">
                <a:solidFill>
                  <a:srgbClr val="FFFF00"/>
                </a:solidFill>
              </a:rPr>
              <a:t>で作って、テストして、</a:t>
            </a:r>
            <a:r>
              <a:rPr lang="en-US" altLang="ja-JP" dirty="0" smtClean="0">
                <a:solidFill>
                  <a:srgbClr val="FFFF00"/>
                </a:solidFill>
              </a:rPr>
              <a:t/>
            </a:r>
            <a:br>
              <a:rPr lang="en-US" altLang="ja-JP" dirty="0" smtClean="0">
                <a:solidFill>
                  <a:srgbClr val="FFFF00"/>
                </a:solidFill>
              </a:rPr>
            </a:br>
            <a:r>
              <a:rPr lang="ja-JP" altLang="en-US" dirty="0" smtClean="0">
                <a:solidFill>
                  <a:srgbClr val="FFFF00"/>
                </a:solidFill>
              </a:rPr>
              <a:t>　それを </a:t>
            </a:r>
            <a:r>
              <a:rPr lang="en-US" altLang="ja-JP" dirty="0" smtClean="0">
                <a:solidFill>
                  <a:srgbClr val="FFFF00"/>
                </a:solidFill>
              </a:rPr>
              <a:t>.NET CF </a:t>
            </a:r>
            <a:r>
              <a:rPr lang="ja-JP" altLang="en-US" dirty="0" smtClean="0">
                <a:solidFill>
                  <a:srgbClr val="FFFF00"/>
                </a:solidFill>
              </a:rPr>
              <a:t>にコピペすれば</a:t>
            </a:r>
            <a:r>
              <a:rPr lang="en-US" altLang="ja-JP" dirty="0" smtClean="0">
                <a:solidFill>
                  <a:srgbClr val="FFFF00"/>
                </a:solidFill>
              </a:rPr>
              <a:t>OK</a:t>
            </a:r>
            <a:r>
              <a:rPr lang="ja-JP" altLang="en-US" dirty="0" smtClean="0">
                <a:solidFill>
                  <a:srgbClr val="FFFF00"/>
                </a:solidFill>
              </a:rPr>
              <a:t>」</a:t>
            </a:r>
          </a:p>
          <a:p>
            <a:endParaRPr lang="ja-JP" altLang="en-US" dirty="0" smtClean="0"/>
          </a:p>
          <a:p>
            <a:r>
              <a:rPr lang="en-US" altLang="ja-JP" dirty="0" smtClean="0"/>
              <a:t>MZ3=WM</a:t>
            </a:r>
            <a:r>
              <a:rPr lang="ja-JP" altLang="en-US" dirty="0" smtClean="0"/>
              <a:t>版、</a:t>
            </a:r>
            <a:r>
              <a:rPr lang="en-US" altLang="ja-JP" dirty="0" smtClean="0"/>
              <a:t>MZ4=Windows</a:t>
            </a:r>
            <a:r>
              <a:rPr lang="ja-JP" altLang="en-US" dirty="0" smtClean="0"/>
              <a:t>版</a:t>
            </a:r>
          </a:p>
          <a:p>
            <a:r>
              <a:rPr lang="en-US" altLang="ja-JP" dirty="0" smtClean="0"/>
              <a:t>MZ3/4 </a:t>
            </a:r>
            <a:r>
              <a:rPr lang="ja-JP" altLang="en-US" dirty="0" smtClean="0"/>
              <a:t>は同一ソース！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MZ4 </a:t>
            </a:r>
            <a:r>
              <a:rPr lang="ja-JP" altLang="en-US" dirty="0" smtClean="0"/>
              <a:t>をガンガン作って、</a:t>
            </a:r>
            <a:r>
              <a:rPr lang="en-US" altLang="ja-JP" dirty="0" smtClean="0"/>
              <a:t>WM </a:t>
            </a:r>
            <a:r>
              <a:rPr lang="ja-JP" altLang="en-US" dirty="0" smtClean="0"/>
              <a:t>用にビルドするだけ！</a:t>
            </a:r>
          </a:p>
          <a:p>
            <a:pPr lvl="1"/>
            <a:r>
              <a:rPr lang="ja-JP" altLang="en-US" dirty="0" smtClean="0"/>
              <a:t>これだけで開発効率は</a:t>
            </a:r>
            <a:r>
              <a:rPr lang="en-US" altLang="ja-JP" dirty="0" smtClean="0"/>
              <a:t>2</a:t>
            </a:r>
            <a:r>
              <a:rPr lang="ja-JP" altLang="en-US" dirty="0" smtClean="0"/>
              <a:t>倍！</a:t>
            </a:r>
          </a:p>
          <a:p>
            <a:pPr lvl="1"/>
            <a:r>
              <a:rPr lang="ja-JP" altLang="en-US" dirty="0" smtClean="0"/>
              <a:t>でも</a:t>
            </a:r>
            <a:r>
              <a:rPr lang="ja-JP" altLang="en-US" dirty="0" smtClean="0">
                <a:solidFill>
                  <a:srgbClr val="FFFF00"/>
                </a:solidFill>
              </a:rPr>
              <a:t>スクリプト</a:t>
            </a:r>
            <a:r>
              <a:rPr lang="en-US" altLang="ja-JP" dirty="0" smtClean="0">
                <a:solidFill>
                  <a:srgbClr val="FFFF00"/>
                </a:solidFill>
              </a:rPr>
              <a:t>(</a:t>
            </a:r>
            <a:r>
              <a:rPr lang="en-US" altLang="ja-JP" dirty="0" err="1" smtClean="0">
                <a:solidFill>
                  <a:srgbClr val="FFFF00"/>
                </a:solidFill>
              </a:rPr>
              <a:t>Lua</a:t>
            </a:r>
            <a:r>
              <a:rPr lang="en-US" altLang="ja-JP" dirty="0" smtClean="0">
                <a:solidFill>
                  <a:srgbClr val="FFFF00"/>
                </a:solidFill>
              </a:rPr>
              <a:t>)</a:t>
            </a:r>
            <a:r>
              <a:rPr lang="ja-JP" altLang="en-US" dirty="0" smtClean="0">
                <a:solidFill>
                  <a:srgbClr val="FFFF00"/>
                </a:solidFill>
              </a:rPr>
              <a:t>を使うとさらに効率アップできるよ！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2009/8/29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スマートフォン勉強会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関東</a:t>
            </a:r>
            <a:r>
              <a:rPr kumimoji="1" lang="en-US" altLang="ja-JP" smtClean="0"/>
              <a:t>#2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7092-352A-4739-A7E3-42FB288B8BD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WM</a:t>
            </a:r>
            <a:r>
              <a:rPr lang="ja-JP" altLang="en-US" dirty="0" smtClean="0"/>
              <a:t>開発をラクにする方法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928662" y="2357430"/>
            <a:ext cx="6858048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コロジー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エコロジー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9783</TotalTime>
  <Words>1396</Words>
  <Application>Microsoft Office PowerPoint</Application>
  <PresentationFormat>画面に合わせる (4:3)</PresentationFormat>
  <Paragraphs>351</Paragraphs>
  <Slides>33</Slides>
  <Notes>33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エコロジー</vt:lpstr>
      <vt:lpstr>WindowsMobile開発を256倍快適にする言語 Lua</vt:lpstr>
      <vt:lpstr>アジェンダ</vt:lpstr>
      <vt:lpstr>自己紹介(1/2)</vt:lpstr>
      <vt:lpstr>自己紹介(2/2) / つくったもの</vt:lpstr>
      <vt:lpstr>MZ3/4とは？(1/2)</vt:lpstr>
      <vt:lpstr>MZ3/4とは？(2/2)</vt:lpstr>
      <vt:lpstr>さて、そろそろ開発寄りの話をしようか。</vt:lpstr>
      <vt:lpstr>MZ3/4 の開発環境</vt:lpstr>
      <vt:lpstr>WM開発をラクにする方法</vt:lpstr>
      <vt:lpstr>Luaとは？(1/2)</vt:lpstr>
      <vt:lpstr>Luaとは？(2/2)</vt:lpstr>
      <vt:lpstr>LuaをWMに組み込む</vt:lpstr>
      <vt:lpstr>MZ3とLua</vt:lpstr>
      <vt:lpstr>MZ3とLua(mixi)</vt:lpstr>
      <vt:lpstr>L.C.: MZ3/4に機能を追加してみる</vt:lpstr>
      <vt:lpstr>L.C.1: Twitterのメニューを変える</vt:lpstr>
      <vt:lpstr>L.C.2: GMail でメールにスターを付ける</vt:lpstr>
      <vt:lpstr>まとめ</vt:lpstr>
      <vt:lpstr>スライド 19</vt:lpstr>
      <vt:lpstr>スライド 20</vt:lpstr>
      <vt:lpstr>Luaの文法</vt:lpstr>
      <vt:lpstr>Luaの組み込み例</vt:lpstr>
      <vt:lpstr>Luaは速い！</vt:lpstr>
      <vt:lpstr>MZ3 Lua Script の設計</vt:lpstr>
      <vt:lpstr>MZ3 の便利な使い方</vt:lpstr>
      <vt:lpstr>Lua の高速化テクニック</vt:lpstr>
      <vt:lpstr>.NET CF + Lua</vt:lpstr>
      <vt:lpstr>MZ3 +Lua のイケテナイところ</vt:lpstr>
      <vt:lpstr>その他のネタ</vt:lpstr>
      <vt:lpstr>スライド 30</vt:lpstr>
      <vt:lpstr>MZ3</vt:lpstr>
      <vt:lpstr>History / MZ3</vt:lpstr>
      <vt:lpstr>スライド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takke</dc:creator>
  <cp:lastModifiedBy>takke</cp:lastModifiedBy>
  <cp:revision>1037</cp:revision>
  <dcterms:created xsi:type="dcterms:W3CDTF">2008-05-11T11:51:53Z</dcterms:created>
  <dcterms:modified xsi:type="dcterms:W3CDTF">2009-08-29T17:14:39Z</dcterms:modified>
</cp:coreProperties>
</file>